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43463" cy="39065200"/>
  <p:notesSz cx="7099300" cy="10234613"/>
  <p:defaultTextStyle>
    <a:defPPr>
      <a:defRPr lang="de-DE"/>
    </a:defPPr>
    <a:lvl1pPr algn="l" defTabSz="3924300" rtl="0" fontAlgn="base">
      <a:spcBef>
        <a:spcPct val="0"/>
      </a:spcBef>
      <a:spcAft>
        <a:spcPct val="0"/>
      </a:spcAft>
      <a:defRPr sz="7700" kern="1200">
        <a:solidFill>
          <a:schemeClr val="tx1"/>
        </a:solidFill>
        <a:latin typeface="Arial" charset="0"/>
        <a:ea typeface="+mn-ea"/>
        <a:cs typeface="+mn-cs"/>
      </a:defRPr>
    </a:lvl1pPr>
    <a:lvl2pPr marL="1962150" indent="-1504950" algn="l" defTabSz="3924300" rtl="0" fontAlgn="base">
      <a:spcBef>
        <a:spcPct val="0"/>
      </a:spcBef>
      <a:spcAft>
        <a:spcPct val="0"/>
      </a:spcAft>
      <a:defRPr sz="7700" kern="1200">
        <a:solidFill>
          <a:schemeClr val="tx1"/>
        </a:solidFill>
        <a:latin typeface="Arial" charset="0"/>
        <a:ea typeface="+mn-ea"/>
        <a:cs typeface="+mn-cs"/>
      </a:defRPr>
    </a:lvl2pPr>
    <a:lvl3pPr marL="3924300" indent="-3009900" algn="l" defTabSz="3924300" rtl="0" fontAlgn="base">
      <a:spcBef>
        <a:spcPct val="0"/>
      </a:spcBef>
      <a:spcAft>
        <a:spcPct val="0"/>
      </a:spcAft>
      <a:defRPr sz="7700" kern="1200">
        <a:solidFill>
          <a:schemeClr val="tx1"/>
        </a:solidFill>
        <a:latin typeface="Arial" charset="0"/>
        <a:ea typeface="+mn-ea"/>
        <a:cs typeface="+mn-cs"/>
      </a:defRPr>
    </a:lvl3pPr>
    <a:lvl4pPr marL="5888038" indent="-4516438" algn="l" defTabSz="3924300" rtl="0" fontAlgn="base">
      <a:spcBef>
        <a:spcPct val="0"/>
      </a:spcBef>
      <a:spcAft>
        <a:spcPct val="0"/>
      </a:spcAft>
      <a:defRPr sz="7700" kern="1200">
        <a:solidFill>
          <a:schemeClr val="tx1"/>
        </a:solidFill>
        <a:latin typeface="Arial" charset="0"/>
        <a:ea typeface="+mn-ea"/>
        <a:cs typeface="+mn-cs"/>
      </a:defRPr>
    </a:lvl4pPr>
    <a:lvl5pPr marL="7850188" indent="-6021388" algn="l" defTabSz="3924300" rtl="0" fontAlgn="base">
      <a:spcBef>
        <a:spcPct val="0"/>
      </a:spcBef>
      <a:spcAft>
        <a:spcPct val="0"/>
      </a:spcAft>
      <a:defRPr sz="7700" kern="1200">
        <a:solidFill>
          <a:schemeClr val="tx1"/>
        </a:solidFill>
        <a:latin typeface="Arial" charset="0"/>
        <a:ea typeface="+mn-ea"/>
        <a:cs typeface="+mn-cs"/>
      </a:defRPr>
    </a:lvl5pPr>
    <a:lvl6pPr marL="2286000" algn="l" defTabSz="914400" rtl="0" eaLnBrk="1" latinLnBrk="0" hangingPunct="1">
      <a:defRPr sz="7700" kern="1200">
        <a:solidFill>
          <a:schemeClr val="tx1"/>
        </a:solidFill>
        <a:latin typeface="Arial" charset="0"/>
        <a:ea typeface="+mn-ea"/>
        <a:cs typeface="+mn-cs"/>
      </a:defRPr>
    </a:lvl6pPr>
    <a:lvl7pPr marL="2743200" algn="l" defTabSz="914400" rtl="0" eaLnBrk="1" latinLnBrk="0" hangingPunct="1">
      <a:defRPr sz="7700" kern="1200">
        <a:solidFill>
          <a:schemeClr val="tx1"/>
        </a:solidFill>
        <a:latin typeface="Arial" charset="0"/>
        <a:ea typeface="+mn-ea"/>
        <a:cs typeface="+mn-cs"/>
      </a:defRPr>
    </a:lvl7pPr>
    <a:lvl8pPr marL="3200400" algn="l" defTabSz="914400" rtl="0" eaLnBrk="1" latinLnBrk="0" hangingPunct="1">
      <a:defRPr sz="7700" kern="1200">
        <a:solidFill>
          <a:schemeClr val="tx1"/>
        </a:solidFill>
        <a:latin typeface="Arial" charset="0"/>
        <a:ea typeface="+mn-ea"/>
        <a:cs typeface="+mn-cs"/>
      </a:defRPr>
    </a:lvl8pPr>
    <a:lvl9pPr marL="3657600" algn="l" defTabSz="914400" rtl="0" eaLnBrk="1" latinLnBrk="0" hangingPunct="1">
      <a:defRPr sz="7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99CC00"/>
    <a:srgbClr val="C3DC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napToGrid="0">
      <p:cViewPr varScale="1">
        <p:scale>
          <a:sx n="22" d="100"/>
          <a:sy n="22" d="100"/>
        </p:scale>
        <p:origin x="-2940" y="-222"/>
      </p:cViewPr>
      <p:guideLst>
        <p:guide orient="horz" pos="12304"/>
        <p:guide pos="952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kumente%20und%20Einstellungen\Axel.Choidas.OFFICE\Eigene%20Dateien\work\3009_NSCLC\NSCLC%20analysis\hit%20verification%20analysis\20101027_NSCLC_hitverification_summary_vs9_4Pub.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Helium\Daten\Projekte\CDKi\CDK7\MDA_MB468-xenograft-2010-1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Tabelle%20von%20101115%20Efficacy%20Study.pptx%20(Wiederhergestellt)"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kumente%20und%20Einstellungen\JanEike.Eickhoff\Desktop\CDKi\CROs%20&amp;%20Partner\IFADO\101122%20efficiency%20study%20LDC%20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plotArea>
      <c:layout>
        <c:manualLayout>
          <c:layoutTarget val="inner"/>
          <c:xMode val="edge"/>
          <c:yMode val="edge"/>
          <c:x val="5.2379159036084005E-2"/>
          <c:y val="0.14022869284705999"/>
          <c:w val="0.93382605095661986"/>
          <c:h val="0.67861647003940206"/>
        </c:manualLayout>
      </c:layout>
      <c:lineChart>
        <c:grouping val="standard"/>
        <c:ser>
          <c:idx val="1"/>
          <c:order val="0"/>
          <c:tx>
            <c:strRef>
              <c:f>overviev!$A$30</c:f>
              <c:strCache>
                <c:ptCount val="1"/>
                <c:pt idx="0">
                  <c:v>LDC43140</c:v>
                </c:pt>
              </c:strCache>
            </c:strRef>
          </c:tx>
          <c:cat>
            <c:strRef>
              <c:f>overviev!$I$1:$CO$1</c:f>
              <c:strCache>
                <c:ptCount val="84"/>
                <c:pt idx="0">
                  <c:v>cell line 1</c:v>
                </c:pt>
                <c:pt idx="1">
                  <c:v>cell line 2</c:v>
                </c:pt>
                <c:pt idx="2">
                  <c:v>cell line 3</c:v>
                </c:pt>
                <c:pt idx="3">
                  <c:v>cell line 4</c:v>
                </c:pt>
                <c:pt idx="4">
                  <c:v>cell line 5</c:v>
                </c:pt>
                <c:pt idx="5">
                  <c:v>cell line 6</c:v>
                </c:pt>
                <c:pt idx="6">
                  <c:v>cell line 7</c:v>
                </c:pt>
                <c:pt idx="7">
                  <c:v>cell line 8</c:v>
                </c:pt>
                <c:pt idx="8">
                  <c:v>cell line 9</c:v>
                </c:pt>
                <c:pt idx="9">
                  <c:v>cell line 10</c:v>
                </c:pt>
                <c:pt idx="10">
                  <c:v>cell line 11</c:v>
                </c:pt>
                <c:pt idx="11">
                  <c:v>cell line 12</c:v>
                </c:pt>
                <c:pt idx="12">
                  <c:v>cell line 13</c:v>
                </c:pt>
                <c:pt idx="13">
                  <c:v>cell line 14</c:v>
                </c:pt>
                <c:pt idx="14">
                  <c:v>cell line 15</c:v>
                </c:pt>
                <c:pt idx="15">
                  <c:v>cell line 16</c:v>
                </c:pt>
                <c:pt idx="16">
                  <c:v>cell line 17</c:v>
                </c:pt>
                <c:pt idx="17">
                  <c:v>cell line 18</c:v>
                </c:pt>
                <c:pt idx="18">
                  <c:v>cell line 19</c:v>
                </c:pt>
                <c:pt idx="19">
                  <c:v>cell line 20</c:v>
                </c:pt>
                <c:pt idx="20">
                  <c:v>cell line 21</c:v>
                </c:pt>
                <c:pt idx="21">
                  <c:v>cell line 22</c:v>
                </c:pt>
                <c:pt idx="22">
                  <c:v>cell line 23</c:v>
                </c:pt>
                <c:pt idx="23">
                  <c:v>cell line 24</c:v>
                </c:pt>
                <c:pt idx="24">
                  <c:v>cell line 25</c:v>
                </c:pt>
                <c:pt idx="25">
                  <c:v>cell line 26</c:v>
                </c:pt>
                <c:pt idx="26">
                  <c:v>cell line 27</c:v>
                </c:pt>
                <c:pt idx="27">
                  <c:v>cell line 28</c:v>
                </c:pt>
                <c:pt idx="28">
                  <c:v>cell line 29</c:v>
                </c:pt>
                <c:pt idx="29">
                  <c:v>cell line 30</c:v>
                </c:pt>
                <c:pt idx="30">
                  <c:v>cell line 31</c:v>
                </c:pt>
                <c:pt idx="31">
                  <c:v>cell line 32</c:v>
                </c:pt>
                <c:pt idx="32">
                  <c:v>cell line 33</c:v>
                </c:pt>
                <c:pt idx="33">
                  <c:v>cell line 34</c:v>
                </c:pt>
                <c:pt idx="34">
                  <c:v>cell line 35</c:v>
                </c:pt>
                <c:pt idx="35">
                  <c:v>cell line 36</c:v>
                </c:pt>
                <c:pt idx="36">
                  <c:v>cell line 37</c:v>
                </c:pt>
                <c:pt idx="37">
                  <c:v>cell line 38</c:v>
                </c:pt>
                <c:pt idx="38">
                  <c:v>cell line 39</c:v>
                </c:pt>
                <c:pt idx="39">
                  <c:v>cell line 40</c:v>
                </c:pt>
                <c:pt idx="40">
                  <c:v>cell line 41</c:v>
                </c:pt>
                <c:pt idx="41">
                  <c:v>cell line 42</c:v>
                </c:pt>
                <c:pt idx="42">
                  <c:v>cell line 43</c:v>
                </c:pt>
                <c:pt idx="43">
                  <c:v>cell line 44</c:v>
                </c:pt>
                <c:pt idx="44">
                  <c:v>cell line 45</c:v>
                </c:pt>
                <c:pt idx="45">
                  <c:v>cell line 46</c:v>
                </c:pt>
                <c:pt idx="46">
                  <c:v>cell line 47</c:v>
                </c:pt>
                <c:pt idx="47">
                  <c:v>cell line 48</c:v>
                </c:pt>
                <c:pt idx="48">
                  <c:v>cell line 49</c:v>
                </c:pt>
                <c:pt idx="49">
                  <c:v>cell line 50</c:v>
                </c:pt>
                <c:pt idx="50">
                  <c:v>cell line 51</c:v>
                </c:pt>
                <c:pt idx="51">
                  <c:v>cell line 52</c:v>
                </c:pt>
                <c:pt idx="52">
                  <c:v>cell line 53</c:v>
                </c:pt>
                <c:pt idx="53">
                  <c:v>cell line 54</c:v>
                </c:pt>
                <c:pt idx="54">
                  <c:v>cell line 55</c:v>
                </c:pt>
                <c:pt idx="55">
                  <c:v>cell line 56</c:v>
                </c:pt>
                <c:pt idx="56">
                  <c:v>cell line 57</c:v>
                </c:pt>
                <c:pt idx="57">
                  <c:v>cell line 58</c:v>
                </c:pt>
                <c:pt idx="58">
                  <c:v>cell line 59</c:v>
                </c:pt>
                <c:pt idx="59">
                  <c:v>cell line 60</c:v>
                </c:pt>
                <c:pt idx="60">
                  <c:v>cell line 61</c:v>
                </c:pt>
                <c:pt idx="61">
                  <c:v>cell line 62</c:v>
                </c:pt>
                <c:pt idx="62">
                  <c:v>cell line 63</c:v>
                </c:pt>
                <c:pt idx="63">
                  <c:v>cell line 64</c:v>
                </c:pt>
                <c:pt idx="64">
                  <c:v>cell line 65</c:v>
                </c:pt>
                <c:pt idx="65">
                  <c:v>cell line 66</c:v>
                </c:pt>
                <c:pt idx="66">
                  <c:v>cell line 67</c:v>
                </c:pt>
                <c:pt idx="67">
                  <c:v>cell line 68</c:v>
                </c:pt>
                <c:pt idx="68">
                  <c:v>cell line 69</c:v>
                </c:pt>
                <c:pt idx="69">
                  <c:v>cell line 70</c:v>
                </c:pt>
                <c:pt idx="70">
                  <c:v>cell line 71</c:v>
                </c:pt>
                <c:pt idx="71">
                  <c:v>cell line 72</c:v>
                </c:pt>
                <c:pt idx="72">
                  <c:v>cell line 73</c:v>
                </c:pt>
                <c:pt idx="73">
                  <c:v>cell line 74</c:v>
                </c:pt>
                <c:pt idx="74">
                  <c:v>cell line 75</c:v>
                </c:pt>
                <c:pt idx="75">
                  <c:v>cell line 76</c:v>
                </c:pt>
                <c:pt idx="76">
                  <c:v>cell line 77</c:v>
                </c:pt>
                <c:pt idx="77">
                  <c:v>cell line 78</c:v>
                </c:pt>
                <c:pt idx="78">
                  <c:v>cell line 79</c:v>
                </c:pt>
                <c:pt idx="79">
                  <c:v>cell line 80</c:v>
                </c:pt>
                <c:pt idx="80">
                  <c:v>cell line 81</c:v>
                </c:pt>
                <c:pt idx="81">
                  <c:v>cell line 82</c:v>
                </c:pt>
                <c:pt idx="82">
                  <c:v>hPBMC</c:v>
                </c:pt>
                <c:pt idx="83">
                  <c:v>hPBMC</c:v>
                </c:pt>
              </c:strCache>
            </c:strRef>
          </c:cat>
          <c:val>
            <c:numRef>
              <c:f>overviev!$I$30:$CO$30</c:f>
              <c:numCache>
                <c:formatCode>0.000</c:formatCode>
                <c:ptCount val="84"/>
                <c:pt idx="0">
                  <c:v>8.8737016672519822</c:v>
                </c:pt>
                <c:pt idx="1">
                  <c:v>3.8110836200422527</c:v>
                </c:pt>
                <c:pt idx="2">
                  <c:v>7.0798508816242824</c:v>
                </c:pt>
                <c:pt idx="4">
                  <c:v>6.2508611994012524</c:v>
                </c:pt>
                <c:pt idx="5">
                  <c:v>2.7767906792281423</c:v>
                </c:pt>
                <c:pt idx="8">
                  <c:v>7.8581891636596763</c:v>
                </c:pt>
                <c:pt idx="9">
                  <c:v>17.652397981223562</c:v>
                </c:pt>
                <c:pt idx="10">
                  <c:v>13.48618238537283</c:v>
                </c:pt>
                <c:pt idx="12">
                  <c:v>12.175687901245377</c:v>
                </c:pt>
                <c:pt idx="13">
                  <c:v>26.445186916178081</c:v>
                </c:pt>
                <c:pt idx="14">
                  <c:v>7.1578838876844255</c:v>
                </c:pt>
                <c:pt idx="18">
                  <c:v>18.698790244548686</c:v>
                </c:pt>
                <c:pt idx="21">
                  <c:v>16.002855413778651</c:v>
                </c:pt>
                <c:pt idx="23">
                  <c:v>29.725904286772572</c:v>
                </c:pt>
                <c:pt idx="26">
                  <c:v>9.8541563653376247</c:v>
                </c:pt>
                <c:pt idx="27">
                  <c:v>19.364754228134633</c:v>
                </c:pt>
                <c:pt idx="32">
                  <c:v>22.562386907806189</c:v>
                </c:pt>
                <c:pt idx="34">
                  <c:v>19.027449082855789</c:v>
                </c:pt>
                <c:pt idx="36">
                  <c:v>0.8200787828503967</c:v>
                </c:pt>
                <c:pt idx="40">
                  <c:v>17.558210127129112</c:v>
                </c:pt>
                <c:pt idx="42">
                  <c:v>19.96782092486476</c:v>
                </c:pt>
                <c:pt idx="46">
                  <c:v>12.339001431112642</c:v>
                </c:pt>
                <c:pt idx="53">
                  <c:v>29.002300739122479</c:v>
                </c:pt>
                <c:pt idx="55">
                  <c:v>0.80691018822482452</c:v>
                </c:pt>
                <c:pt idx="56">
                  <c:v>28.851448951931129</c:v>
                </c:pt>
                <c:pt idx="61">
                  <c:v>17.97279460707778</c:v>
                </c:pt>
                <c:pt idx="65">
                  <c:v>24.046679354258803</c:v>
                </c:pt>
                <c:pt idx="66">
                  <c:v>2.4524205436527997</c:v>
                </c:pt>
                <c:pt idx="69">
                  <c:v>10.166130962937684</c:v>
                </c:pt>
                <c:pt idx="71">
                  <c:v>21.428176717493457</c:v>
                </c:pt>
                <c:pt idx="73">
                  <c:v>12.351768496693946</c:v>
                </c:pt>
                <c:pt idx="74">
                  <c:v>19.33884471298769</c:v>
                </c:pt>
                <c:pt idx="75">
                  <c:v>6.1642861511665217</c:v>
                </c:pt>
                <c:pt idx="76">
                  <c:v>4.1024934335013103</c:v>
                </c:pt>
                <c:pt idx="77">
                  <c:v>10.40109959009842</c:v>
                </c:pt>
                <c:pt idx="78">
                  <c:v>3.4374989298808178</c:v>
                </c:pt>
                <c:pt idx="80">
                  <c:v>16.067236291768978</c:v>
                </c:pt>
                <c:pt idx="81">
                  <c:v>17.330021255132372</c:v>
                </c:pt>
              </c:numCache>
            </c:numRef>
          </c:val>
        </c:ser>
        <c:ser>
          <c:idx val="2"/>
          <c:order val="1"/>
          <c:tx>
            <c:strRef>
              <c:f>overviev!$A$31</c:f>
              <c:strCache>
                <c:ptCount val="1"/>
                <c:pt idx="0">
                  <c:v>LDC43261</c:v>
                </c:pt>
              </c:strCache>
            </c:strRef>
          </c:tx>
          <c:spPr>
            <a:ln>
              <a:solidFill>
                <a:schemeClr val="tx1"/>
              </a:solidFill>
            </a:ln>
          </c:spPr>
          <c:marker>
            <c:spPr>
              <a:solidFill>
                <a:schemeClr val="tx1"/>
              </a:solidFill>
              <a:ln>
                <a:solidFill>
                  <a:schemeClr val="tx1"/>
                </a:solidFill>
              </a:ln>
            </c:spPr>
          </c:marker>
          <c:cat>
            <c:strRef>
              <c:f>overviev!$I$1:$CO$1</c:f>
              <c:strCache>
                <c:ptCount val="84"/>
                <c:pt idx="0">
                  <c:v>cell line 1</c:v>
                </c:pt>
                <c:pt idx="1">
                  <c:v>cell line 2</c:v>
                </c:pt>
                <c:pt idx="2">
                  <c:v>cell line 3</c:v>
                </c:pt>
                <c:pt idx="3">
                  <c:v>cell line 4</c:v>
                </c:pt>
                <c:pt idx="4">
                  <c:v>cell line 5</c:v>
                </c:pt>
                <c:pt idx="5">
                  <c:v>cell line 6</c:v>
                </c:pt>
                <c:pt idx="6">
                  <c:v>cell line 7</c:v>
                </c:pt>
                <c:pt idx="7">
                  <c:v>cell line 8</c:v>
                </c:pt>
                <c:pt idx="8">
                  <c:v>cell line 9</c:v>
                </c:pt>
                <c:pt idx="9">
                  <c:v>cell line 10</c:v>
                </c:pt>
                <c:pt idx="10">
                  <c:v>cell line 11</c:v>
                </c:pt>
                <c:pt idx="11">
                  <c:v>cell line 12</c:v>
                </c:pt>
                <c:pt idx="12">
                  <c:v>cell line 13</c:v>
                </c:pt>
                <c:pt idx="13">
                  <c:v>cell line 14</c:v>
                </c:pt>
                <c:pt idx="14">
                  <c:v>cell line 15</c:v>
                </c:pt>
                <c:pt idx="15">
                  <c:v>cell line 16</c:v>
                </c:pt>
                <c:pt idx="16">
                  <c:v>cell line 17</c:v>
                </c:pt>
                <c:pt idx="17">
                  <c:v>cell line 18</c:v>
                </c:pt>
                <c:pt idx="18">
                  <c:v>cell line 19</c:v>
                </c:pt>
                <c:pt idx="19">
                  <c:v>cell line 20</c:v>
                </c:pt>
                <c:pt idx="20">
                  <c:v>cell line 21</c:v>
                </c:pt>
                <c:pt idx="21">
                  <c:v>cell line 22</c:v>
                </c:pt>
                <c:pt idx="22">
                  <c:v>cell line 23</c:v>
                </c:pt>
                <c:pt idx="23">
                  <c:v>cell line 24</c:v>
                </c:pt>
                <c:pt idx="24">
                  <c:v>cell line 25</c:v>
                </c:pt>
                <c:pt idx="25">
                  <c:v>cell line 26</c:v>
                </c:pt>
                <c:pt idx="26">
                  <c:v>cell line 27</c:v>
                </c:pt>
                <c:pt idx="27">
                  <c:v>cell line 28</c:v>
                </c:pt>
                <c:pt idx="28">
                  <c:v>cell line 29</c:v>
                </c:pt>
                <c:pt idx="29">
                  <c:v>cell line 30</c:v>
                </c:pt>
                <c:pt idx="30">
                  <c:v>cell line 31</c:v>
                </c:pt>
                <c:pt idx="31">
                  <c:v>cell line 32</c:v>
                </c:pt>
                <c:pt idx="32">
                  <c:v>cell line 33</c:v>
                </c:pt>
                <c:pt idx="33">
                  <c:v>cell line 34</c:v>
                </c:pt>
                <c:pt idx="34">
                  <c:v>cell line 35</c:v>
                </c:pt>
                <c:pt idx="35">
                  <c:v>cell line 36</c:v>
                </c:pt>
                <c:pt idx="36">
                  <c:v>cell line 37</c:v>
                </c:pt>
                <c:pt idx="37">
                  <c:v>cell line 38</c:v>
                </c:pt>
                <c:pt idx="38">
                  <c:v>cell line 39</c:v>
                </c:pt>
                <c:pt idx="39">
                  <c:v>cell line 40</c:v>
                </c:pt>
                <c:pt idx="40">
                  <c:v>cell line 41</c:v>
                </c:pt>
                <c:pt idx="41">
                  <c:v>cell line 42</c:v>
                </c:pt>
                <c:pt idx="42">
                  <c:v>cell line 43</c:v>
                </c:pt>
                <c:pt idx="43">
                  <c:v>cell line 44</c:v>
                </c:pt>
                <c:pt idx="44">
                  <c:v>cell line 45</c:v>
                </c:pt>
                <c:pt idx="45">
                  <c:v>cell line 46</c:v>
                </c:pt>
                <c:pt idx="46">
                  <c:v>cell line 47</c:v>
                </c:pt>
                <c:pt idx="47">
                  <c:v>cell line 48</c:v>
                </c:pt>
                <c:pt idx="48">
                  <c:v>cell line 49</c:v>
                </c:pt>
                <c:pt idx="49">
                  <c:v>cell line 50</c:v>
                </c:pt>
                <c:pt idx="50">
                  <c:v>cell line 51</c:v>
                </c:pt>
                <c:pt idx="51">
                  <c:v>cell line 52</c:v>
                </c:pt>
                <c:pt idx="52">
                  <c:v>cell line 53</c:v>
                </c:pt>
                <c:pt idx="53">
                  <c:v>cell line 54</c:v>
                </c:pt>
                <c:pt idx="54">
                  <c:v>cell line 55</c:v>
                </c:pt>
                <c:pt idx="55">
                  <c:v>cell line 56</c:v>
                </c:pt>
                <c:pt idx="56">
                  <c:v>cell line 57</c:v>
                </c:pt>
                <c:pt idx="57">
                  <c:v>cell line 58</c:v>
                </c:pt>
                <c:pt idx="58">
                  <c:v>cell line 59</c:v>
                </c:pt>
                <c:pt idx="59">
                  <c:v>cell line 60</c:v>
                </c:pt>
                <c:pt idx="60">
                  <c:v>cell line 61</c:v>
                </c:pt>
                <c:pt idx="61">
                  <c:v>cell line 62</c:v>
                </c:pt>
                <c:pt idx="62">
                  <c:v>cell line 63</c:v>
                </c:pt>
                <c:pt idx="63">
                  <c:v>cell line 64</c:v>
                </c:pt>
                <c:pt idx="64">
                  <c:v>cell line 65</c:v>
                </c:pt>
                <c:pt idx="65">
                  <c:v>cell line 66</c:v>
                </c:pt>
                <c:pt idx="66">
                  <c:v>cell line 67</c:v>
                </c:pt>
                <c:pt idx="67">
                  <c:v>cell line 68</c:v>
                </c:pt>
                <c:pt idx="68">
                  <c:v>cell line 69</c:v>
                </c:pt>
                <c:pt idx="69">
                  <c:v>cell line 70</c:v>
                </c:pt>
                <c:pt idx="70">
                  <c:v>cell line 71</c:v>
                </c:pt>
                <c:pt idx="71">
                  <c:v>cell line 72</c:v>
                </c:pt>
                <c:pt idx="72">
                  <c:v>cell line 73</c:v>
                </c:pt>
                <c:pt idx="73">
                  <c:v>cell line 74</c:v>
                </c:pt>
                <c:pt idx="74">
                  <c:v>cell line 75</c:v>
                </c:pt>
                <c:pt idx="75">
                  <c:v>cell line 76</c:v>
                </c:pt>
                <c:pt idx="76">
                  <c:v>cell line 77</c:v>
                </c:pt>
                <c:pt idx="77">
                  <c:v>cell line 78</c:v>
                </c:pt>
                <c:pt idx="78">
                  <c:v>cell line 79</c:v>
                </c:pt>
                <c:pt idx="79">
                  <c:v>cell line 80</c:v>
                </c:pt>
                <c:pt idx="80">
                  <c:v>cell line 81</c:v>
                </c:pt>
                <c:pt idx="81">
                  <c:v>cell line 82</c:v>
                </c:pt>
                <c:pt idx="82">
                  <c:v>hPBMC</c:v>
                </c:pt>
                <c:pt idx="83">
                  <c:v>hPBMC</c:v>
                </c:pt>
              </c:strCache>
            </c:strRef>
          </c:cat>
          <c:val>
            <c:numRef>
              <c:f>overviev!$I$31:$CO$31</c:f>
              <c:numCache>
                <c:formatCode>0.000</c:formatCode>
                <c:ptCount val="84"/>
                <c:pt idx="0">
                  <c:v>15.255715648326827</c:v>
                </c:pt>
                <c:pt idx="1">
                  <c:v>17.037616716149326</c:v>
                </c:pt>
                <c:pt idx="2">
                  <c:v>20.675296585495452</c:v>
                </c:pt>
                <c:pt idx="4">
                  <c:v>8.6658930358227266</c:v>
                </c:pt>
                <c:pt idx="5">
                  <c:v>8.2221732422460683</c:v>
                </c:pt>
                <c:pt idx="7">
                  <c:v>13.546880305011719</c:v>
                </c:pt>
                <c:pt idx="8">
                  <c:v>9.9308864408934383</c:v>
                </c:pt>
                <c:pt idx="10">
                  <c:v>12.015716878277779</c:v>
                </c:pt>
                <c:pt idx="12">
                  <c:v>13.89757900313635</c:v>
                </c:pt>
                <c:pt idx="13">
                  <c:v>18.028514373558629</c:v>
                </c:pt>
                <c:pt idx="14">
                  <c:v>9.5963461498324314</c:v>
                </c:pt>
                <c:pt idx="15">
                  <c:v>20.369115408535809</c:v>
                </c:pt>
                <c:pt idx="18">
                  <c:v>14.293424364729352</c:v>
                </c:pt>
                <c:pt idx="23">
                  <c:v>20.510861715801941</c:v>
                </c:pt>
                <c:pt idx="26">
                  <c:v>14.126383495847838</c:v>
                </c:pt>
                <c:pt idx="29">
                  <c:v>18.851743993086927</c:v>
                </c:pt>
                <c:pt idx="30">
                  <c:v>25.710351812559701</c:v>
                </c:pt>
                <c:pt idx="31">
                  <c:v>24.740296068751189</c:v>
                </c:pt>
                <c:pt idx="32">
                  <c:v>12.25956671144457</c:v>
                </c:pt>
                <c:pt idx="34">
                  <c:v>14.790912742942368</c:v>
                </c:pt>
                <c:pt idx="36">
                  <c:v>15.816178290174308</c:v>
                </c:pt>
                <c:pt idx="40">
                  <c:v>17.111898670211179</c:v>
                </c:pt>
                <c:pt idx="42">
                  <c:v>28.112713086005989</c:v>
                </c:pt>
                <c:pt idx="46">
                  <c:v>11.928055177657997</c:v>
                </c:pt>
                <c:pt idx="47">
                  <c:v>24.327712464182756</c:v>
                </c:pt>
                <c:pt idx="48">
                  <c:v>24.607294037013531</c:v>
                </c:pt>
                <c:pt idx="50">
                  <c:v>28.363014819872536</c:v>
                </c:pt>
                <c:pt idx="51">
                  <c:v>28.106058007555731</c:v>
                </c:pt>
                <c:pt idx="53">
                  <c:v>19.837233629079595</c:v>
                </c:pt>
                <c:pt idx="55">
                  <c:v>13.031739263094142</c:v>
                </c:pt>
                <c:pt idx="56">
                  <c:v>15.303874404880569</c:v>
                </c:pt>
                <c:pt idx="60">
                  <c:v>20.035354623225327</c:v>
                </c:pt>
                <c:pt idx="61">
                  <c:v>14.752557658047042</c:v>
                </c:pt>
                <c:pt idx="65">
                  <c:v>13.185382292137676</c:v>
                </c:pt>
                <c:pt idx="66">
                  <c:v>4.8304370290486807</c:v>
                </c:pt>
                <c:pt idx="67">
                  <c:v>26.037369207414631</c:v>
                </c:pt>
                <c:pt idx="69">
                  <c:v>15.138043546189914</c:v>
                </c:pt>
                <c:pt idx="70">
                  <c:v>23.267194028458135</c:v>
                </c:pt>
                <c:pt idx="71">
                  <c:v>28.924107196552971</c:v>
                </c:pt>
                <c:pt idx="72">
                  <c:v>22.328168402245343</c:v>
                </c:pt>
                <c:pt idx="73">
                  <c:v>27.833742453815628</c:v>
                </c:pt>
                <c:pt idx="74">
                  <c:v>29.229511780228059</c:v>
                </c:pt>
                <c:pt idx="75">
                  <c:v>12.786378300772043</c:v>
                </c:pt>
                <c:pt idx="76">
                  <c:v>12.973108048913385</c:v>
                </c:pt>
                <c:pt idx="77">
                  <c:v>11.639520461694048</c:v>
                </c:pt>
                <c:pt idx="79">
                  <c:v>25.765687163822527</c:v>
                </c:pt>
                <c:pt idx="80">
                  <c:v>17.2372303034095</c:v>
                </c:pt>
                <c:pt idx="81">
                  <c:v>22.396477536507689</c:v>
                </c:pt>
                <c:pt idx="82">
                  <c:v>17.644904800494135</c:v>
                </c:pt>
                <c:pt idx="83">
                  <c:v>19.485310942978717</c:v>
                </c:pt>
              </c:numCache>
            </c:numRef>
          </c:val>
        </c:ser>
        <c:ser>
          <c:idx val="3"/>
          <c:order val="2"/>
          <c:tx>
            <c:strRef>
              <c:f>overviev!$A$32</c:f>
              <c:strCache>
                <c:ptCount val="1"/>
                <c:pt idx="0">
                  <c:v>LDC43279</c:v>
                </c:pt>
              </c:strCache>
            </c:strRef>
          </c:tx>
          <c:spPr>
            <a:ln>
              <a:solidFill>
                <a:srgbClr val="00B0F0"/>
              </a:solidFill>
            </a:ln>
          </c:spPr>
          <c:marker>
            <c:spPr>
              <a:solidFill>
                <a:srgbClr val="00B0F0"/>
              </a:solidFill>
              <a:ln>
                <a:solidFill>
                  <a:srgbClr val="00B0F0"/>
                </a:solidFill>
              </a:ln>
            </c:spPr>
          </c:marker>
          <c:dPt>
            <c:idx val="75"/>
            <c:marker>
              <c:spPr>
                <a:solidFill>
                  <a:srgbClr val="00B050"/>
                </a:solidFill>
                <a:ln>
                  <a:solidFill>
                    <a:srgbClr val="00B050"/>
                  </a:solidFill>
                </a:ln>
              </c:spPr>
            </c:marker>
            <c:spPr>
              <a:ln>
                <a:solidFill>
                  <a:srgbClr val="00B050"/>
                </a:solidFill>
              </a:ln>
            </c:spPr>
          </c:dPt>
          <c:cat>
            <c:strRef>
              <c:f>overviev!$I$1:$CO$1</c:f>
              <c:strCache>
                <c:ptCount val="84"/>
                <c:pt idx="0">
                  <c:v>cell line 1</c:v>
                </c:pt>
                <c:pt idx="1">
                  <c:v>cell line 2</c:v>
                </c:pt>
                <c:pt idx="2">
                  <c:v>cell line 3</c:v>
                </c:pt>
                <c:pt idx="3">
                  <c:v>cell line 4</c:v>
                </c:pt>
                <c:pt idx="4">
                  <c:v>cell line 5</c:v>
                </c:pt>
                <c:pt idx="5">
                  <c:v>cell line 6</c:v>
                </c:pt>
                <c:pt idx="6">
                  <c:v>cell line 7</c:v>
                </c:pt>
                <c:pt idx="7">
                  <c:v>cell line 8</c:v>
                </c:pt>
                <c:pt idx="8">
                  <c:v>cell line 9</c:v>
                </c:pt>
                <c:pt idx="9">
                  <c:v>cell line 10</c:v>
                </c:pt>
                <c:pt idx="10">
                  <c:v>cell line 11</c:v>
                </c:pt>
                <c:pt idx="11">
                  <c:v>cell line 12</c:v>
                </c:pt>
                <c:pt idx="12">
                  <c:v>cell line 13</c:v>
                </c:pt>
                <c:pt idx="13">
                  <c:v>cell line 14</c:v>
                </c:pt>
                <c:pt idx="14">
                  <c:v>cell line 15</c:v>
                </c:pt>
                <c:pt idx="15">
                  <c:v>cell line 16</c:v>
                </c:pt>
                <c:pt idx="16">
                  <c:v>cell line 17</c:v>
                </c:pt>
                <c:pt idx="17">
                  <c:v>cell line 18</c:v>
                </c:pt>
                <c:pt idx="18">
                  <c:v>cell line 19</c:v>
                </c:pt>
                <c:pt idx="19">
                  <c:v>cell line 20</c:v>
                </c:pt>
                <c:pt idx="20">
                  <c:v>cell line 21</c:v>
                </c:pt>
                <c:pt idx="21">
                  <c:v>cell line 22</c:v>
                </c:pt>
                <c:pt idx="22">
                  <c:v>cell line 23</c:v>
                </c:pt>
                <c:pt idx="23">
                  <c:v>cell line 24</c:v>
                </c:pt>
                <c:pt idx="24">
                  <c:v>cell line 25</c:v>
                </c:pt>
                <c:pt idx="25">
                  <c:v>cell line 26</c:v>
                </c:pt>
                <c:pt idx="26">
                  <c:v>cell line 27</c:v>
                </c:pt>
                <c:pt idx="27">
                  <c:v>cell line 28</c:v>
                </c:pt>
                <c:pt idx="28">
                  <c:v>cell line 29</c:v>
                </c:pt>
                <c:pt idx="29">
                  <c:v>cell line 30</c:v>
                </c:pt>
                <c:pt idx="30">
                  <c:v>cell line 31</c:v>
                </c:pt>
                <c:pt idx="31">
                  <c:v>cell line 32</c:v>
                </c:pt>
                <c:pt idx="32">
                  <c:v>cell line 33</c:v>
                </c:pt>
                <c:pt idx="33">
                  <c:v>cell line 34</c:v>
                </c:pt>
                <c:pt idx="34">
                  <c:v>cell line 35</c:v>
                </c:pt>
                <c:pt idx="35">
                  <c:v>cell line 36</c:v>
                </c:pt>
                <c:pt idx="36">
                  <c:v>cell line 37</c:v>
                </c:pt>
                <c:pt idx="37">
                  <c:v>cell line 38</c:v>
                </c:pt>
                <c:pt idx="38">
                  <c:v>cell line 39</c:v>
                </c:pt>
                <c:pt idx="39">
                  <c:v>cell line 40</c:v>
                </c:pt>
                <c:pt idx="40">
                  <c:v>cell line 41</c:v>
                </c:pt>
                <c:pt idx="41">
                  <c:v>cell line 42</c:v>
                </c:pt>
                <c:pt idx="42">
                  <c:v>cell line 43</c:v>
                </c:pt>
                <c:pt idx="43">
                  <c:v>cell line 44</c:v>
                </c:pt>
                <c:pt idx="44">
                  <c:v>cell line 45</c:v>
                </c:pt>
                <c:pt idx="45">
                  <c:v>cell line 46</c:v>
                </c:pt>
                <c:pt idx="46">
                  <c:v>cell line 47</c:v>
                </c:pt>
                <c:pt idx="47">
                  <c:v>cell line 48</c:v>
                </c:pt>
                <c:pt idx="48">
                  <c:v>cell line 49</c:v>
                </c:pt>
                <c:pt idx="49">
                  <c:v>cell line 50</c:v>
                </c:pt>
                <c:pt idx="50">
                  <c:v>cell line 51</c:v>
                </c:pt>
                <c:pt idx="51">
                  <c:v>cell line 52</c:v>
                </c:pt>
                <c:pt idx="52">
                  <c:v>cell line 53</c:v>
                </c:pt>
                <c:pt idx="53">
                  <c:v>cell line 54</c:v>
                </c:pt>
                <c:pt idx="54">
                  <c:v>cell line 55</c:v>
                </c:pt>
                <c:pt idx="55">
                  <c:v>cell line 56</c:v>
                </c:pt>
                <c:pt idx="56">
                  <c:v>cell line 57</c:v>
                </c:pt>
                <c:pt idx="57">
                  <c:v>cell line 58</c:v>
                </c:pt>
                <c:pt idx="58">
                  <c:v>cell line 59</c:v>
                </c:pt>
                <c:pt idx="59">
                  <c:v>cell line 60</c:v>
                </c:pt>
                <c:pt idx="60">
                  <c:v>cell line 61</c:v>
                </c:pt>
                <c:pt idx="61">
                  <c:v>cell line 62</c:v>
                </c:pt>
                <c:pt idx="62">
                  <c:v>cell line 63</c:v>
                </c:pt>
                <c:pt idx="63">
                  <c:v>cell line 64</c:v>
                </c:pt>
                <c:pt idx="64">
                  <c:v>cell line 65</c:v>
                </c:pt>
                <c:pt idx="65">
                  <c:v>cell line 66</c:v>
                </c:pt>
                <c:pt idx="66">
                  <c:v>cell line 67</c:v>
                </c:pt>
                <c:pt idx="67">
                  <c:v>cell line 68</c:v>
                </c:pt>
                <c:pt idx="68">
                  <c:v>cell line 69</c:v>
                </c:pt>
                <c:pt idx="69">
                  <c:v>cell line 70</c:v>
                </c:pt>
                <c:pt idx="70">
                  <c:v>cell line 71</c:v>
                </c:pt>
                <c:pt idx="71">
                  <c:v>cell line 72</c:v>
                </c:pt>
                <c:pt idx="72">
                  <c:v>cell line 73</c:v>
                </c:pt>
                <c:pt idx="73">
                  <c:v>cell line 74</c:v>
                </c:pt>
                <c:pt idx="74">
                  <c:v>cell line 75</c:v>
                </c:pt>
                <c:pt idx="75">
                  <c:v>cell line 76</c:v>
                </c:pt>
                <c:pt idx="76">
                  <c:v>cell line 77</c:v>
                </c:pt>
                <c:pt idx="77">
                  <c:v>cell line 78</c:v>
                </c:pt>
                <c:pt idx="78">
                  <c:v>cell line 79</c:v>
                </c:pt>
                <c:pt idx="79">
                  <c:v>cell line 80</c:v>
                </c:pt>
                <c:pt idx="80">
                  <c:v>cell line 81</c:v>
                </c:pt>
                <c:pt idx="81">
                  <c:v>cell line 82</c:v>
                </c:pt>
                <c:pt idx="82">
                  <c:v>hPBMC</c:v>
                </c:pt>
                <c:pt idx="83">
                  <c:v>hPBMC</c:v>
                </c:pt>
              </c:strCache>
            </c:strRef>
          </c:cat>
          <c:val>
            <c:numRef>
              <c:f>overviev!$I$32:$CO$32</c:f>
              <c:numCache>
                <c:formatCode>0.000</c:formatCode>
                <c:ptCount val="84"/>
                <c:pt idx="0">
                  <c:v>15.364456956763107</c:v>
                </c:pt>
                <c:pt idx="1">
                  <c:v>2.9178363152075542</c:v>
                </c:pt>
                <c:pt idx="2">
                  <c:v>5.0777597677042827</c:v>
                </c:pt>
                <c:pt idx="4">
                  <c:v>3.7829194305299185</c:v>
                </c:pt>
                <c:pt idx="5">
                  <c:v>2.7274412293994001</c:v>
                </c:pt>
                <c:pt idx="8">
                  <c:v>5.2406786615958314</c:v>
                </c:pt>
                <c:pt idx="9">
                  <c:v>17.979586470437429</c:v>
                </c:pt>
                <c:pt idx="10">
                  <c:v>17.441011667223727</c:v>
                </c:pt>
                <c:pt idx="12">
                  <c:v>17.799428672940689</c:v>
                </c:pt>
                <c:pt idx="14">
                  <c:v>8.7289873028127989</c:v>
                </c:pt>
                <c:pt idx="18">
                  <c:v>16.194452251363099</c:v>
                </c:pt>
                <c:pt idx="21">
                  <c:v>11.510701501712244</c:v>
                </c:pt>
                <c:pt idx="23">
                  <c:v>14.402766699483511</c:v>
                </c:pt>
                <c:pt idx="26">
                  <c:v>8.2284900546851354</c:v>
                </c:pt>
                <c:pt idx="27">
                  <c:v>17.005054417971781</c:v>
                </c:pt>
                <c:pt idx="32">
                  <c:v>25.029162414064327</c:v>
                </c:pt>
                <c:pt idx="34">
                  <c:v>21.484313372233974</c:v>
                </c:pt>
                <c:pt idx="36">
                  <c:v>0.50634707131774337</c:v>
                </c:pt>
                <c:pt idx="40">
                  <c:v>9.5645746335077728</c:v>
                </c:pt>
                <c:pt idx="42">
                  <c:v>16.783301748111427</c:v>
                </c:pt>
                <c:pt idx="43">
                  <c:v>20.884439394665073</c:v>
                </c:pt>
                <c:pt idx="46">
                  <c:v>10.02772575058763</c:v>
                </c:pt>
                <c:pt idx="53">
                  <c:v>24.99924713254169</c:v>
                </c:pt>
                <c:pt idx="55">
                  <c:v>0.8705421368458286</c:v>
                </c:pt>
                <c:pt idx="56">
                  <c:v>17.520972156288831</c:v>
                </c:pt>
                <c:pt idx="61">
                  <c:v>20.031614873702129</c:v>
                </c:pt>
                <c:pt idx="64">
                  <c:v>23.258131380302729</c:v>
                </c:pt>
                <c:pt idx="66">
                  <c:v>1.7391260166031406</c:v>
                </c:pt>
                <c:pt idx="69">
                  <c:v>9.1921163505908137</c:v>
                </c:pt>
                <c:pt idx="71">
                  <c:v>23.671205553563826</c:v>
                </c:pt>
                <c:pt idx="73">
                  <c:v>7.7342750588859746</c:v>
                </c:pt>
                <c:pt idx="74">
                  <c:v>18.204496123810095</c:v>
                </c:pt>
                <c:pt idx="75">
                  <c:v>5.7490466903032678</c:v>
                </c:pt>
                <c:pt idx="76">
                  <c:v>3.8654693619949572</c:v>
                </c:pt>
                <c:pt idx="77">
                  <c:v>6.4045339028659045</c:v>
                </c:pt>
                <c:pt idx="78">
                  <c:v>2.8242843429086602</c:v>
                </c:pt>
                <c:pt idx="80">
                  <c:v>17.972752709071781</c:v>
                </c:pt>
                <c:pt idx="81">
                  <c:v>16.410095532983789</c:v>
                </c:pt>
              </c:numCache>
            </c:numRef>
          </c:val>
        </c:ser>
        <c:marker val="1"/>
        <c:axId val="107837696"/>
        <c:axId val="107843584"/>
      </c:lineChart>
      <c:catAx>
        <c:axId val="107837696"/>
        <c:scaling>
          <c:orientation val="minMax"/>
        </c:scaling>
        <c:axPos val="b"/>
        <c:tickLblPos val="nextTo"/>
        <c:txPr>
          <a:bodyPr/>
          <a:lstStyle/>
          <a:p>
            <a:pPr>
              <a:defRPr sz="500"/>
            </a:pPr>
            <a:endParaRPr lang="de-DE"/>
          </a:p>
        </c:txPr>
        <c:crossAx val="107843584"/>
        <c:crossesAt val="1.0000000000000068E-2"/>
        <c:auto val="1"/>
        <c:lblAlgn val="ctr"/>
        <c:lblOffset val="100"/>
      </c:catAx>
      <c:valAx>
        <c:axId val="107843584"/>
        <c:scaling>
          <c:logBase val="10"/>
          <c:orientation val="minMax"/>
        </c:scaling>
        <c:axPos val="l"/>
        <c:majorGridlines/>
        <c:numFmt formatCode="0.000" sourceLinked="1"/>
        <c:tickLblPos val="nextTo"/>
        <c:crossAx val="107837696"/>
        <c:crosses val="autoZero"/>
        <c:crossBetween val="between"/>
      </c:valAx>
    </c:plotArea>
    <c:legend>
      <c:legendPos val="b"/>
      <c:legendEntry>
        <c:idx val="1"/>
        <c:delete val="1"/>
      </c:legendEntry>
      <c:layout>
        <c:manualLayout>
          <c:xMode val="edge"/>
          <c:yMode val="edge"/>
          <c:x val="0.35893841875396282"/>
          <c:y val="0.92084431169956893"/>
          <c:w val="0.22300263388937677"/>
          <c:h val="7.9155688300431654E-2"/>
        </c:manualLayou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86827589499035"/>
          <c:y val="8.8859588581811172E-2"/>
          <c:w val="0.61105065019448623"/>
          <c:h val="0.84585459961303788"/>
        </c:manualLayout>
      </c:layout>
      <c:lineChart>
        <c:grouping val="standard"/>
        <c:ser>
          <c:idx val="0"/>
          <c:order val="0"/>
          <c:tx>
            <c:strRef>
              <c:f>'tumor volume'!$A$8</c:f>
              <c:strCache>
                <c:ptCount val="1"/>
                <c:pt idx="0">
                  <c:v>mean PEG</c:v>
                </c:pt>
              </c:strCache>
            </c:strRef>
          </c:tx>
          <c:spPr>
            <a:ln>
              <a:solidFill>
                <a:schemeClr val="accent2"/>
              </a:solidFill>
              <a:prstDash val="sysDash"/>
            </a:ln>
          </c:spPr>
          <c:marker>
            <c:symbol val="dash"/>
            <c:size val="5"/>
            <c:spPr>
              <a:solidFill>
                <a:srgbClr val="0591C8">
                  <a:lumMod val="60000"/>
                  <a:lumOff val="40000"/>
                </a:srgbClr>
              </a:solidFill>
            </c:spPr>
          </c:marker>
          <c:errBars>
            <c:errDir val="y"/>
            <c:errBarType val="plus"/>
            <c:errValType val="cust"/>
            <c:plus>
              <c:numRef>
                <c:f>'tumor volume'!$Y$9:$AL$9</c:f>
                <c:numCache>
                  <c:formatCode>General</c:formatCode>
                  <c:ptCount val="14"/>
                  <c:pt idx="0">
                    <c:v>0</c:v>
                  </c:pt>
                  <c:pt idx="1">
                    <c:v>15.782323224242118</c:v>
                  </c:pt>
                  <c:pt idx="2">
                    <c:v>22.463111276662772</c:v>
                  </c:pt>
                  <c:pt idx="3">
                    <c:v>28.326035218849196</c:v>
                  </c:pt>
                  <c:pt idx="4">
                    <c:v>49.654007434063303</c:v>
                  </c:pt>
                  <c:pt idx="5">
                    <c:v>45.366167277812075</c:v>
                  </c:pt>
                  <c:pt idx="6">
                    <c:v>65.250894285593986</c:v>
                  </c:pt>
                  <c:pt idx="7">
                    <c:v>53.238228737268386</c:v>
                  </c:pt>
                  <c:pt idx="8">
                    <c:v>86.133065420183812</c:v>
                  </c:pt>
                  <c:pt idx="9">
                    <c:v>59.715882060369594</c:v>
                  </c:pt>
                  <c:pt idx="10">
                    <c:v>141.61749785930004</c:v>
                  </c:pt>
                  <c:pt idx="11">
                    <c:v>161.34174145256227</c:v>
                  </c:pt>
                  <c:pt idx="12">
                    <c:v>157.4720828977436</c:v>
                  </c:pt>
                  <c:pt idx="13">
                    <c:v>210.63562578614523</c:v>
                  </c:pt>
                </c:numCache>
              </c:numRef>
            </c:plus>
            <c:minus>
              <c:numRef>
                <c:f>'tumor volume'!$Y$9:$AL$9</c:f>
                <c:numCache>
                  <c:formatCode>General</c:formatCode>
                  <c:ptCount val="14"/>
                  <c:pt idx="0">
                    <c:v>0</c:v>
                  </c:pt>
                  <c:pt idx="1">
                    <c:v>15.782323224242118</c:v>
                  </c:pt>
                  <c:pt idx="2">
                    <c:v>22.463111276662772</c:v>
                  </c:pt>
                  <c:pt idx="3">
                    <c:v>28.326035218849196</c:v>
                  </c:pt>
                  <c:pt idx="4">
                    <c:v>49.654007434063303</c:v>
                  </c:pt>
                  <c:pt idx="5">
                    <c:v>45.366167277812075</c:v>
                  </c:pt>
                  <c:pt idx="6">
                    <c:v>65.250894285593986</c:v>
                  </c:pt>
                  <c:pt idx="7">
                    <c:v>53.238228737268386</c:v>
                  </c:pt>
                  <c:pt idx="8">
                    <c:v>86.133065420183812</c:v>
                  </c:pt>
                  <c:pt idx="9">
                    <c:v>59.715882060369594</c:v>
                  </c:pt>
                  <c:pt idx="10">
                    <c:v>141.61749785930004</c:v>
                  </c:pt>
                  <c:pt idx="11">
                    <c:v>161.34174145256227</c:v>
                  </c:pt>
                  <c:pt idx="12">
                    <c:v>157.4720828977436</c:v>
                  </c:pt>
                  <c:pt idx="13">
                    <c:v>210.63562578614523</c:v>
                  </c:pt>
                </c:numCache>
              </c:numRef>
            </c:minus>
          </c:errBars>
          <c:val>
            <c:numRef>
              <c:f>'tumor volume'!$Y$8:$AL$8</c:f>
              <c:numCache>
                <c:formatCode>0</c:formatCode>
                <c:ptCount val="14"/>
                <c:pt idx="0">
                  <c:v>100</c:v>
                </c:pt>
                <c:pt idx="1">
                  <c:v>117.42424242424283</c:v>
                </c:pt>
                <c:pt idx="2">
                  <c:v>130.15151515151513</c:v>
                </c:pt>
                <c:pt idx="3">
                  <c:v>161.2962962962963</c:v>
                </c:pt>
                <c:pt idx="4">
                  <c:v>174.70538720538718</c:v>
                </c:pt>
                <c:pt idx="5">
                  <c:v>177.65993265993265</c:v>
                </c:pt>
                <c:pt idx="6">
                  <c:v>225.96801346801396</c:v>
                </c:pt>
                <c:pt idx="7">
                  <c:v>250.37878787878807</c:v>
                </c:pt>
                <c:pt idx="8">
                  <c:v>294.54545454545456</c:v>
                </c:pt>
                <c:pt idx="9">
                  <c:v>313.63636363636402</c:v>
                </c:pt>
                <c:pt idx="10">
                  <c:v>385.6565656565657</c:v>
                </c:pt>
                <c:pt idx="11">
                  <c:v>446.03535353535352</c:v>
                </c:pt>
                <c:pt idx="12">
                  <c:v>453.30808080808083</c:v>
                </c:pt>
                <c:pt idx="13">
                  <c:v>542.1969696969694</c:v>
                </c:pt>
              </c:numCache>
            </c:numRef>
          </c:val>
        </c:ser>
        <c:ser>
          <c:idx val="1"/>
          <c:order val="1"/>
          <c:tx>
            <c:strRef>
              <c:f>'tumor volume'!$A$16</c:f>
              <c:strCache>
                <c:ptCount val="1"/>
                <c:pt idx="0">
                  <c:v>mean LDC042950</c:v>
                </c:pt>
              </c:strCache>
            </c:strRef>
          </c:tx>
          <c:spPr>
            <a:ln>
              <a:solidFill>
                <a:srgbClr val="0591C8">
                  <a:lumMod val="50000"/>
                </a:srgbClr>
              </a:solidFill>
            </a:ln>
          </c:spPr>
          <c:marker>
            <c:symbol val="square"/>
            <c:size val="5"/>
            <c:spPr>
              <a:solidFill>
                <a:schemeClr val="accent2">
                  <a:lumMod val="75000"/>
                </a:schemeClr>
              </a:solidFill>
            </c:spPr>
          </c:marker>
          <c:errBars>
            <c:errDir val="y"/>
            <c:errBarType val="minus"/>
            <c:errValType val="cust"/>
            <c:plus>
              <c:numRef>
                <c:f>'tumor volume'!$Y$17:$AL$17</c:f>
                <c:numCache>
                  <c:formatCode>General</c:formatCode>
                  <c:ptCount val="14"/>
                  <c:pt idx="0">
                    <c:v>0</c:v>
                  </c:pt>
                  <c:pt idx="1">
                    <c:v>0</c:v>
                  </c:pt>
                  <c:pt idx="2">
                    <c:v>15.277777777777699</c:v>
                  </c:pt>
                  <c:pt idx="3">
                    <c:v>13.202614416224954</c:v>
                  </c:pt>
                  <c:pt idx="4">
                    <c:v>14.95027755349092</c:v>
                  </c:pt>
                  <c:pt idx="5">
                    <c:v>11.372070227304524</c:v>
                  </c:pt>
                  <c:pt idx="6">
                    <c:v>32.114925120512922</c:v>
                  </c:pt>
                  <c:pt idx="7">
                    <c:v>38.316864454174734</c:v>
                  </c:pt>
                  <c:pt idx="8">
                    <c:v>62.475890666724851</c:v>
                  </c:pt>
                  <c:pt idx="9">
                    <c:v>62.475890666724851</c:v>
                  </c:pt>
                  <c:pt idx="10">
                    <c:v>58.881719854009241</c:v>
                  </c:pt>
                  <c:pt idx="11">
                    <c:v>58.881719854009241</c:v>
                  </c:pt>
                  <c:pt idx="12">
                    <c:v>40.262585795846</c:v>
                  </c:pt>
                  <c:pt idx="13">
                    <c:v>67.154916972844759</c:v>
                  </c:pt>
                </c:numCache>
              </c:numRef>
            </c:plus>
            <c:minus>
              <c:numRef>
                <c:f>'tumor volume'!$Y$17:$AL$17</c:f>
                <c:numCache>
                  <c:formatCode>General</c:formatCode>
                  <c:ptCount val="14"/>
                  <c:pt idx="0">
                    <c:v>0</c:v>
                  </c:pt>
                  <c:pt idx="1">
                    <c:v>0</c:v>
                  </c:pt>
                  <c:pt idx="2">
                    <c:v>15.277777777777699</c:v>
                  </c:pt>
                  <c:pt idx="3">
                    <c:v>13.202614416224954</c:v>
                  </c:pt>
                  <c:pt idx="4">
                    <c:v>14.95027755349092</c:v>
                  </c:pt>
                  <c:pt idx="5">
                    <c:v>11.372070227304524</c:v>
                  </c:pt>
                  <c:pt idx="6">
                    <c:v>32.114925120512922</c:v>
                  </c:pt>
                  <c:pt idx="7">
                    <c:v>38.316864454174734</c:v>
                  </c:pt>
                  <c:pt idx="8">
                    <c:v>62.475890666724851</c:v>
                  </c:pt>
                  <c:pt idx="9">
                    <c:v>62.475890666724851</c:v>
                  </c:pt>
                  <c:pt idx="10">
                    <c:v>58.881719854009241</c:v>
                  </c:pt>
                  <c:pt idx="11">
                    <c:v>58.881719854009241</c:v>
                  </c:pt>
                  <c:pt idx="12">
                    <c:v>40.262585795846</c:v>
                  </c:pt>
                  <c:pt idx="13">
                    <c:v>67.154916972844759</c:v>
                  </c:pt>
                </c:numCache>
              </c:numRef>
            </c:minus>
          </c:errBars>
          <c:val>
            <c:numRef>
              <c:f>'tumor volume'!$Y$16:$AL$16</c:f>
              <c:numCache>
                <c:formatCode>0</c:formatCode>
                <c:ptCount val="14"/>
                <c:pt idx="0">
                  <c:v>100</c:v>
                </c:pt>
                <c:pt idx="1">
                  <c:v>100.01</c:v>
                </c:pt>
                <c:pt idx="2">
                  <c:v>92.361111111111114</c:v>
                </c:pt>
                <c:pt idx="3">
                  <c:v>98.779461279461259</c:v>
                </c:pt>
                <c:pt idx="4">
                  <c:v>82.586279461279759</c:v>
                </c:pt>
                <c:pt idx="5">
                  <c:v>84.859006734006456</c:v>
                </c:pt>
                <c:pt idx="6">
                  <c:v>95.654461279461259</c:v>
                </c:pt>
                <c:pt idx="7">
                  <c:v>110.14309764309766</c:v>
                </c:pt>
                <c:pt idx="8">
                  <c:v>148.10606060606011</c:v>
                </c:pt>
                <c:pt idx="9">
                  <c:v>148.10606060606011</c:v>
                </c:pt>
                <c:pt idx="10">
                  <c:v>150.37878787878807</c:v>
                </c:pt>
                <c:pt idx="11">
                  <c:v>150.37878787878807</c:v>
                </c:pt>
                <c:pt idx="12">
                  <c:v>165.43560606060606</c:v>
                </c:pt>
                <c:pt idx="13">
                  <c:v>167.46632996633045</c:v>
                </c:pt>
              </c:numCache>
            </c:numRef>
          </c:val>
        </c:ser>
        <c:ser>
          <c:idx val="2"/>
          <c:order val="2"/>
          <c:tx>
            <c:strRef>
              <c:f>'tumor volume'!$X$26</c:f>
              <c:strCache>
                <c:ptCount val="1"/>
                <c:pt idx="0">
                  <c:v>mean RTV cisplatin</c:v>
                </c:pt>
              </c:strCache>
            </c:strRef>
          </c:tx>
          <c:spPr>
            <a:ln>
              <a:solidFill>
                <a:schemeClr val="accent2">
                  <a:lumMod val="40000"/>
                  <a:lumOff val="60000"/>
                </a:schemeClr>
              </a:solidFill>
            </a:ln>
          </c:spPr>
          <c:marker>
            <c:symbol val="triangle"/>
            <c:size val="5"/>
            <c:spPr>
              <a:solidFill>
                <a:schemeClr val="accent2">
                  <a:lumMod val="60000"/>
                  <a:lumOff val="40000"/>
                </a:schemeClr>
              </a:solidFill>
            </c:spPr>
          </c:marker>
          <c:errBars>
            <c:errDir val="y"/>
            <c:errBarType val="plus"/>
            <c:errValType val="cust"/>
            <c:plus>
              <c:numRef>
                <c:f>'tumor volume'!$Y$27:$AL$27</c:f>
                <c:numCache>
                  <c:formatCode>General</c:formatCode>
                  <c:ptCount val="14"/>
                  <c:pt idx="0">
                    <c:v>0</c:v>
                  </c:pt>
                  <c:pt idx="1">
                    <c:v>21.506588137901588</c:v>
                  </c:pt>
                  <c:pt idx="2">
                    <c:v>20.251354338357761</c:v>
                  </c:pt>
                  <c:pt idx="3">
                    <c:v>19.488086897388911</c:v>
                  </c:pt>
                  <c:pt idx="4">
                    <c:v>28.152205718609046</c:v>
                  </c:pt>
                  <c:pt idx="5">
                    <c:v>62.415335561596478</c:v>
                  </c:pt>
                  <c:pt idx="6">
                    <c:v>54.809534586645178</c:v>
                  </c:pt>
                  <c:pt idx="7">
                    <c:v>53.514592045781086</c:v>
                  </c:pt>
                  <c:pt idx="8">
                    <c:v>52.13829722974139</c:v>
                  </c:pt>
                  <c:pt idx="9">
                    <c:v>37.8036862235138</c:v>
                  </c:pt>
                  <c:pt idx="10">
                    <c:v>23.670292022867187</c:v>
                  </c:pt>
                  <c:pt idx="11">
                    <c:v>51.799298278521348</c:v>
                  </c:pt>
                  <c:pt idx="12">
                    <c:v>47.974328216249575</c:v>
                  </c:pt>
                  <c:pt idx="13">
                    <c:v>48.479764111891704</c:v>
                  </c:pt>
                </c:numCache>
              </c:numRef>
            </c:plus>
            <c:minus>
              <c:numRef>
                <c:f>'tumor volume'!$Y$27:$AL$27</c:f>
                <c:numCache>
                  <c:formatCode>General</c:formatCode>
                  <c:ptCount val="14"/>
                  <c:pt idx="0">
                    <c:v>0</c:v>
                  </c:pt>
                  <c:pt idx="1">
                    <c:v>21.506588137901588</c:v>
                  </c:pt>
                  <c:pt idx="2">
                    <c:v>20.251354338357761</c:v>
                  </c:pt>
                  <c:pt idx="3">
                    <c:v>19.488086897388911</c:v>
                  </c:pt>
                  <c:pt idx="4">
                    <c:v>28.152205718609046</c:v>
                  </c:pt>
                  <c:pt idx="5">
                    <c:v>62.415335561596478</c:v>
                  </c:pt>
                  <c:pt idx="6">
                    <c:v>54.809534586645178</c:v>
                  </c:pt>
                  <c:pt idx="7">
                    <c:v>53.514592045781086</c:v>
                  </c:pt>
                  <c:pt idx="8">
                    <c:v>52.13829722974139</c:v>
                  </c:pt>
                  <c:pt idx="9">
                    <c:v>37.8036862235138</c:v>
                  </c:pt>
                  <c:pt idx="10">
                    <c:v>23.670292022867187</c:v>
                  </c:pt>
                  <c:pt idx="11">
                    <c:v>51.799298278521348</c:v>
                  </c:pt>
                  <c:pt idx="12">
                    <c:v>47.974328216249575</c:v>
                  </c:pt>
                  <c:pt idx="13">
                    <c:v>48.479764111891704</c:v>
                  </c:pt>
                </c:numCache>
              </c:numRef>
            </c:minus>
          </c:errBars>
          <c:val>
            <c:numRef>
              <c:f>'tumor volume'!$Y$26:$AL$26</c:f>
              <c:numCache>
                <c:formatCode>0</c:formatCode>
                <c:ptCount val="14"/>
                <c:pt idx="0">
                  <c:v>100</c:v>
                </c:pt>
                <c:pt idx="1">
                  <c:v>99.466666666666697</c:v>
                </c:pt>
                <c:pt idx="2">
                  <c:v>92.337037037037049</c:v>
                </c:pt>
                <c:pt idx="3">
                  <c:v>97.022751322750679</c:v>
                </c:pt>
                <c:pt idx="4">
                  <c:v>100.89841269841268</c:v>
                </c:pt>
                <c:pt idx="5">
                  <c:v>132.72486772486658</c:v>
                </c:pt>
                <c:pt idx="6">
                  <c:v>148.89312169312132</c:v>
                </c:pt>
                <c:pt idx="7">
                  <c:v>156.34074074074073</c:v>
                </c:pt>
                <c:pt idx="8">
                  <c:v>167.6550264550271</c:v>
                </c:pt>
                <c:pt idx="9">
                  <c:v>181.04550264550195</c:v>
                </c:pt>
                <c:pt idx="10">
                  <c:v>194.78941798941801</c:v>
                </c:pt>
                <c:pt idx="11">
                  <c:v>207.3820105820115</c:v>
                </c:pt>
                <c:pt idx="12">
                  <c:v>216.03333333333347</c:v>
                </c:pt>
                <c:pt idx="13">
                  <c:v>232.64761904761963</c:v>
                </c:pt>
              </c:numCache>
            </c:numRef>
          </c:val>
        </c:ser>
        <c:marker val="1"/>
        <c:axId val="110141824"/>
        <c:axId val="110143744"/>
      </c:lineChart>
      <c:catAx>
        <c:axId val="110141824"/>
        <c:scaling>
          <c:orientation val="minMax"/>
        </c:scaling>
        <c:axPos val="b"/>
        <c:title>
          <c:tx>
            <c:rich>
              <a:bodyPr/>
              <a:lstStyle/>
              <a:p>
                <a:pPr>
                  <a:defRPr/>
                </a:pPr>
                <a:r>
                  <a:rPr lang="en-US"/>
                  <a:t>time [d]</a:t>
                </a:r>
              </a:p>
            </c:rich>
          </c:tx>
          <c:layout>
            <c:manualLayout>
              <c:xMode val="edge"/>
              <c:yMode val="edge"/>
              <c:x val="0.73111158233324935"/>
              <c:y val="0.93666576838885163"/>
            </c:manualLayout>
          </c:layout>
        </c:title>
        <c:tickLblPos val="nextTo"/>
        <c:crossAx val="110143744"/>
        <c:crosses val="autoZero"/>
        <c:auto val="1"/>
        <c:lblAlgn val="ctr"/>
        <c:lblOffset val="100"/>
      </c:catAx>
      <c:valAx>
        <c:axId val="110143744"/>
        <c:scaling>
          <c:orientation val="minMax"/>
          <c:max val="700"/>
          <c:min val="50"/>
        </c:scaling>
        <c:axPos val="l"/>
        <c:title>
          <c:tx>
            <c:rich>
              <a:bodyPr rot="-5400000" vert="horz"/>
              <a:lstStyle/>
              <a:p>
                <a:pPr>
                  <a:defRPr/>
                </a:pPr>
                <a:r>
                  <a:rPr lang="en-US"/>
                  <a:t>rel. tumor volume [%]</a:t>
                </a:r>
              </a:p>
            </c:rich>
          </c:tx>
          <c:layout/>
        </c:title>
        <c:numFmt formatCode="0" sourceLinked="1"/>
        <c:tickLblPos val="nextTo"/>
        <c:crossAx val="110141824"/>
        <c:crosses val="autoZero"/>
        <c:crossBetween val="between"/>
      </c:valAx>
    </c:plotArea>
    <c:plotVisOnly val="1"/>
  </c:chart>
  <c:txPr>
    <a:bodyPr/>
    <a:lstStyle/>
    <a:p>
      <a:pPr>
        <a:defRPr sz="1400"/>
      </a:pPr>
      <a:endParaRPr lang="de-DE"/>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DE"/>
  <c:chart>
    <c:title>
      <c:tx>
        <c:rich>
          <a:bodyPr/>
          <a:lstStyle/>
          <a:p>
            <a:pPr>
              <a:defRPr sz="800" b="1" i="0" u="none" strike="noStrike" baseline="0">
                <a:solidFill>
                  <a:srgbClr val="000000"/>
                </a:solidFill>
                <a:latin typeface="Arial"/>
                <a:ea typeface="Arial"/>
                <a:cs typeface="Arial"/>
              </a:defRPr>
            </a:pPr>
            <a:r>
              <a:rPr lang="de-DE" sz="800"/>
              <a:t>Body weight changes</a:t>
            </a:r>
          </a:p>
        </c:rich>
      </c:tx>
      <c:layout>
        <c:manualLayout>
          <c:xMode val="edge"/>
          <c:yMode val="edge"/>
          <c:x val="0.32449011927029103"/>
          <c:y val="3.728819731229701E-2"/>
        </c:manualLayout>
      </c:layout>
      <c:spPr>
        <a:noFill/>
        <a:ln w="25400">
          <a:noFill/>
        </a:ln>
      </c:spPr>
    </c:title>
    <c:plotArea>
      <c:layout>
        <c:manualLayout>
          <c:layoutTarget val="inner"/>
          <c:xMode val="edge"/>
          <c:yMode val="edge"/>
          <c:x val="0.22171468809094441"/>
          <c:y val="0.13674333609740305"/>
          <c:w val="0.57045942008316564"/>
          <c:h val="0.59407237554849512"/>
        </c:manualLayout>
      </c:layout>
      <c:lineChart>
        <c:grouping val="standard"/>
        <c:ser>
          <c:idx val="1"/>
          <c:order val="0"/>
          <c:tx>
            <c:strRef>
              <c:f>'[Tabelle von 101115 Efficacy Study.pptx (Wiederhergestellt)]Sheet2'!$N$9</c:f>
              <c:strCache>
                <c:ptCount val="1"/>
                <c:pt idx="0">
                  <c:v>PEG</c:v>
                </c:pt>
              </c:strCache>
            </c:strRef>
          </c:tx>
          <c:spPr>
            <a:ln w="28575">
              <a:solidFill>
                <a:schemeClr val="accent2">
                  <a:lumMod val="60000"/>
                  <a:lumOff val="40000"/>
                </a:schemeClr>
              </a:solidFill>
              <a:prstDash val="dash"/>
            </a:ln>
          </c:spPr>
          <c:marker>
            <c:symbol val="dash"/>
            <c:size val="5"/>
            <c:spPr>
              <a:solidFill>
                <a:schemeClr val="accent2">
                  <a:lumMod val="60000"/>
                  <a:lumOff val="40000"/>
                </a:schemeClr>
              </a:solidFill>
              <a:ln>
                <a:solidFill>
                  <a:schemeClr val="accent2">
                    <a:lumMod val="20000"/>
                    <a:lumOff val="80000"/>
                  </a:schemeClr>
                </a:solidFill>
                <a:prstDash val="solid"/>
              </a:ln>
            </c:spPr>
          </c:marker>
          <c:errBars>
            <c:errDir val="y"/>
            <c:errBarType val="both"/>
            <c:errValType val="cust"/>
            <c:plus>
              <c:numRef>
                <c:f>'[Tabelle von 101115 Efficacy Study.pptx (Wiederhergestellt)]Sheet2'!$R$10:$R$23</c:f>
                <c:numCache>
                  <c:formatCode>General</c:formatCode>
                  <c:ptCount val="14"/>
                  <c:pt idx="0">
                    <c:v>5.3603210955600824</c:v>
                  </c:pt>
                  <c:pt idx="1">
                    <c:v>7.3105147210964869</c:v>
                  </c:pt>
                  <c:pt idx="2">
                    <c:v>6.9253685907710114</c:v>
                  </c:pt>
                  <c:pt idx="3">
                    <c:v>7.3877326138787307</c:v>
                  </c:pt>
                  <c:pt idx="4">
                    <c:v>6.2388072078570262</c:v>
                  </c:pt>
                  <c:pt idx="5">
                    <c:v>6.5078917084669206</c:v>
                  </c:pt>
                  <c:pt idx="6">
                    <c:v>7.8473143405667365</c:v>
                  </c:pt>
                  <c:pt idx="7">
                    <c:v>7.0383237627056534</c:v>
                  </c:pt>
                  <c:pt idx="8">
                    <c:v>6.9452233001609534</c:v>
                  </c:pt>
                  <c:pt idx="9">
                    <c:v>7.1249398546577112</c:v>
                  </c:pt>
                  <c:pt idx="10">
                    <c:v>5.8949164589233645</c:v>
                  </c:pt>
                  <c:pt idx="11">
                    <c:v>5.9090563604059749</c:v>
                  </c:pt>
                  <c:pt idx="12">
                    <c:v>6.3205374380121695</c:v>
                  </c:pt>
                  <c:pt idx="13">
                    <c:v>5.4834567883427834</c:v>
                  </c:pt>
                </c:numCache>
              </c:numRef>
            </c:plus>
            <c:minus>
              <c:numRef>
                <c:f>'[Tabelle von 101115 Efficacy Study.pptx (Wiederhergestellt)]Sheet2'!$R$10:$R$23</c:f>
                <c:numCache>
                  <c:formatCode>General</c:formatCode>
                  <c:ptCount val="14"/>
                  <c:pt idx="0">
                    <c:v>5.3603210955600824</c:v>
                  </c:pt>
                  <c:pt idx="1">
                    <c:v>7.3105147210964869</c:v>
                  </c:pt>
                  <c:pt idx="2">
                    <c:v>6.9253685907710114</c:v>
                  </c:pt>
                  <c:pt idx="3">
                    <c:v>7.3877326138787307</c:v>
                  </c:pt>
                  <c:pt idx="4">
                    <c:v>6.2388072078570262</c:v>
                  </c:pt>
                  <c:pt idx="5">
                    <c:v>6.5078917084669206</c:v>
                  </c:pt>
                  <c:pt idx="6">
                    <c:v>7.8473143405667365</c:v>
                  </c:pt>
                  <c:pt idx="7">
                    <c:v>7.0383237627056534</c:v>
                  </c:pt>
                  <c:pt idx="8">
                    <c:v>6.9452233001609534</c:v>
                  </c:pt>
                  <c:pt idx="9">
                    <c:v>7.1249398546577112</c:v>
                  </c:pt>
                  <c:pt idx="10">
                    <c:v>5.8949164589233645</c:v>
                  </c:pt>
                  <c:pt idx="11">
                    <c:v>5.9090563604059749</c:v>
                  </c:pt>
                  <c:pt idx="12">
                    <c:v>6.3205374380121695</c:v>
                  </c:pt>
                  <c:pt idx="13">
                    <c:v>5.4834567883427834</c:v>
                  </c:pt>
                </c:numCache>
              </c:numRef>
            </c:minus>
          </c:errBars>
          <c:val>
            <c:numRef>
              <c:f>'[Tabelle von 101115 Efficacy Study.pptx (Wiederhergestellt)]Sheet2'!$N$10:$N$23</c:f>
              <c:numCache>
                <c:formatCode>0.0</c:formatCode>
                <c:ptCount val="14"/>
                <c:pt idx="0">
                  <c:v>99.920886075949355</c:v>
                </c:pt>
                <c:pt idx="1">
                  <c:v>98.892405063291108</c:v>
                </c:pt>
                <c:pt idx="2">
                  <c:v>99.129746835442077</c:v>
                </c:pt>
                <c:pt idx="3">
                  <c:v>99.841772151897985</c:v>
                </c:pt>
                <c:pt idx="4">
                  <c:v>100</c:v>
                </c:pt>
                <c:pt idx="5">
                  <c:v>98.813291139240505</c:v>
                </c:pt>
                <c:pt idx="6">
                  <c:v>100.87025316455642</c:v>
                </c:pt>
                <c:pt idx="7">
                  <c:v>99.683544303797419</c:v>
                </c:pt>
                <c:pt idx="8">
                  <c:v>100.47468354430434</c:v>
                </c:pt>
                <c:pt idx="9">
                  <c:v>100.55379746835438</c:v>
                </c:pt>
                <c:pt idx="10">
                  <c:v>101.74050632911442</c:v>
                </c:pt>
                <c:pt idx="11">
                  <c:v>101.89873417721518</c:v>
                </c:pt>
                <c:pt idx="12">
                  <c:v>102.29430379746836</c:v>
                </c:pt>
                <c:pt idx="13">
                  <c:v>101.97784810126581</c:v>
                </c:pt>
              </c:numCache>
            </c:numRef>
          </c:val>
        </c:ser>
        <c:ser>
          <c:idx val="2"/>
          <c:order val="1"/>
          <c:tx>
            <c:strRef>
              <c:f>'[Tabelle von 101115 Efficacy Study.pptx (Wiederhergestellt)]Sheet2'!$O$9</c:f>
              <c:strCache>
                <c:ptCount val="1"/>
                <c:pt idx="0">
                  <c:v>Cisplatin</c:v>
                </c:pt>
              </c:strCache>
            </c:strRef>
          </c:tx>
          <c:spPr>
            <a:ln w="28575">
              <a:solidFill>
                <a:schemeClr val="accent2">
                  <a:lumMod val="40000"/>
                  <a:lumOff val="60000"/>
                </a:schemeClr>
              </a:solidFill>
              <a:prstDash val="solid"/>
            </a:ln>
          </c:spPr>
          <c:marker>
            <c:symbol val="triangle"/>
            <c:size val="4"/>
            <c:spPr>
              <a:solidFill>
                <a:schemeClr val="accent2">
                  <a:lumMod val="40000"/>
                  <a:lumOff val="60000"/>
                </a:schemeClr>
              </a:solidFill>
              <a:ln>
                <a:solidFill>
                  <a:schemeClr val="accent2">
                    <a:lumMod val="40000"/>
                    <a:lumOff val="60000"/>
                  </a:schemeClr>
                </a:solidFill>
                <a:prstDash val="solid"/>
              </a:ln>
            </c:spPr>
          </c:marker>
          <c:errBars>
            <c:errDir val="y"/>
            <c:errBarType val="both"/>
            <c:errValType val="cust"/>
            <c:plus>
              <c:numRef>
                <c:f>'[Tabelle von 101115 Efficacy Study.pptx (Wiederhergestellt)]Sheet2'!$S$10:$S$23</c:f>
                <c:numCache>
                  <c:formatCode>General</c:formatCode>
                  <c:ptCount val="14"/>
                  <c:pt idx="0">
                    <c:v>3.0050743240076332</c:v>
                  </c:pt>
                  <c:pt idx="1">
                    <c:v>6.0480311721418909</c:v>
                  </c:pt>
                  <c:pt idx="2">
                    <c:v>4.8692279107054777</c:v>
                  </c:pt>
                  <c:pt idx="3">
                    <c:v>4.1324422277136437</c:v>
                  </c:pt>
                  <c:pt idx="4">
                    <c:v>2.9100280648808567</c:v>
                  </c:pt>
                  <c:pt idx="5">
                    <c:v>3.5405493079984232</c:v>
                  </c:pt>
                  <c:pt idx="6">
                    <c:v>4.2498168649507546</c:v>
                  </c:pt>
                  <c:pt idx="7">
                    <c:v>4.2332483150664713</c:v>
                  </c:pt>
                  <c:pt idx="8">
                    <c:v>3.7677262306346662</c:v>
                  </c:pt>
                  <c:pt idx="9">
                    <c:v>3.2182187664937132</c:v>
                  </c:pt>
                  <c:pt idx="10">
                    <c:v>4.0843329952626934</c:v>
                  </c:pt>
                  <c:pt idx="11">
                    <c:v>3.4804932317933881</c:v>
                  </c:pt>
                  <c:pt idx="12">
                    <c:v>3.9885761280021192</c:v>
                  </c:pt>
                  <c:pt idx="13">
                    <c:v>3.388413897068006</c:v>
                  </c:pt>
                </c:numCache>
              </c:numRef>
            </c:plus>
            <c:minus>
              <c:numRef>
                <c:f>'[Tabelle von 101115 Efficacy Study.pptx (Wiederhergestellt)]Sheet2'!$S$10:$S$23</c:f>
                <c:numCache>
                  <c:formatCode>General</c:formatCode>
                  <c:ptCount val="14"/>
                  <c:pt idx="0">
                    <c:v>3.0050743240076332</c:v>
                  </c:pt>
                  <c:pt idx="1">
                    <c:v>6.0480311721418909</c:v>
                  </c:pt>
                  <c:pt idx="2">
                    <c:v>4.8692279107054777</c:v>
                  </c:pt>
                  <c:pt idx="3">
                    <c:v>4.1324422277136437</c:v>
                  </c:pt>
                  <c:pt idx="4">
                    <c:v>2.9100280648808567</c:v>
                  </c:pt>
                  <c:pt idx="5">
                    <c:v>3.5405493079984232</c:v>
                  </c:pt>
                  <c:pt idx="6">
                    <c:v>4.2498168649507546</c:v>
                  </c:pt>
                  <c:pt idx="7">
                    <c:v>4.2332483150664713</c:v>
                  </c:pt>
                  <c:pt idx="8">
                    <c:v>3.7677262306346662</c:v>
                  </c:pt>
                  <c:pt idx="9">
                    <c:v>3.2182187664937132</c:v>
                  </c:pt>
                  <c:pt idx="10">
                    <c:v>4.0843329952626934</c:v>
                  </c:pt>
                  <c:pt idx="11">
                    <c:v>3.4804932317933881</c:v>
                  </c:pt>
                  <c:pt idx="12">
                    <c:v>3.9885761280021192</c:v>
                  </c:pt>
                  <c:pt idx="13">
                    <c:v>3.388413897068006</c:v>
                  </c:pt>
                </c:numCache>
              </c:numRef>
            </c:minus>
          </c:errBars>
          <c:val>
            <c:numRef>
              <c:f>'[Tabelle von 101115 Efficacy Study.pptx (Wiederhergestellt)]Sheet2'!$O$10:$O$23</c:f>
              <c:numCache>
                <c:formatCode>0.0</c:formatCode>
                <c:ptCount val="14"/>
                <c:pt idx="0">
                  <c:v>99.837662337662309</c:v>
                </c:pt>
                <c:pt idx="1">
                  <c:v>94.967532467532465</c:v>
                </c:pt>
                <c:pt idx="2">
                  <c:v>93.912337662337663</c:v>
                </c:pt>
                <c:pt idx="3">
                  <c:v>95.454545454545467</c:v>
                </c:pt>
                <c:pt idx="4">
                  <c:v>97.889610389610397</c:v>
                </c:pt>
                <c:pt idx="5">
                  <c:v>96.834415584415595</c:v>
                </c:pt>
                <c:pt idx="6">
                  <c:v>98.051948051948045</c:v>
                </c:pt>
                <c:pt idx="7">
                  <c:v>97.077922077922082</c:v>
                </c:pt>
                <c:pt idx="8">
                  <c:v>94.480519480520115</c:v>
                </c:pt>
                <c:pt idx="9">
                  <c:v>94.724025974025963</c:v>
                </c:pt>
                <c:pt idx="10">
                  <c:v>96.996753246753244</c:v>
                </c:pt>
                <c:pt idx="11">
                  <c:v>97.808441558440634</c:v>
                </c:pt>
                <c:pt idx="12">
                  <c:v>97.646103896103881</c:v>
                </c:pt>
                <c:pt idx="13">
                  <c:v>98.45779220779221</c:v>
                </c:pt>
              </c:numCache>
            </c:numRef>
          </c:val>
        </c:ser>
        <c:ser>
          <c:idx val="3"/>
          <c:order val="2"/>
          <c:tx>
            <c:strRef>
              <c:f>'[Tabelle von 101115 Efficacy Study.pptx (Wiederhergestellt)]Sheet2'!$P$9</c:f>
              <c:strCache>
                <c:ptCount val="1"/>
                <c:pt idx="0">
                  <c:v>LDC</c:v>
                </c:pt>
              </c:strCache>
            </c:strRef>
          </c:tx>
          <c:spPr>
            <a:ln w="28575">
              <a:solidFill>
                <a:schemeClr val="accent2">
                  <a:lumMod val="50000"/>
                </a:schemeClr>
              </a:solidFill>
              <a:prstDash val="solid"/>
            </a:ln>
          </c:spPr>
          <c:marker>
            <c:symbol val="square"/>
            <c:size val="5"/>
            <c:spPr>
              <a:solidFill>
                <a:schemeClr val="accent2">
                  <a:lumMod val="75000"/>
                </a:schemeClr>
              </a:solidFill>
              <a:ln>
                <a:solidFill>
                  <a:schemeClr val="accent2">
                    <a:lumMod val="50000"/>
                  </a:schemeClr>
                </a:solidFill>
                <a:prstDash val="solid"/>
              </a:ln>
            </c:spPr>
          </c:marker>
          <c:errBars>
            <c:errDir val="y"/>
            <c:errBarType val="both"/>
            <c:errValType val="cust"/>
            <c:plus>
              <c:numRef>
                <c:f>'[Tabelle von 101115 Efficacy Study.pptx (Wiederhergestellt)]Sheet2'!$T$10:$T$23</c:f>
                <c:numCache>
                  <c:formatCode>General</c:formatCode>
                  <c:ptCount val="14"/>
                  <c:pt idx="0">
                    <c:v>5.7150526724531234</c:v>
                  </c:pt>
                  <c:pt idx="1">
                    <c:v>7.5151675034834051</c:v>
                  </c:pt>
                  <c:pt idx="2">
                    <c:v>7.0809081470703354</c:v>
                  </c:pt>
                  <c:pt idx="3">
                    <c:v>5.8209034560090265</c:v>
                  </c:pt>
                  <c:pt idx="4">
                    <c:v>5.525147046153724</c:v>
                  </c:pt>
                  <c:pt idx="5">
                    <c:v>7.1235626294742556</c:v>
                  </c:pt>
                  <c:pt idx="6">
                    <c:v>6.3655071273156265</c:v>
                  </c:pt>
                  <c:pt idx="7">
                    <c:v>5.7150526724534165</c:v>
                  </c:pt>
                  <c:pt idx="8">
                    <c:v>6.5786613455435754</c:v>
                  </c:pt>
                  <c:pt idx="9">
                    <c:v>6.3007465266121025</c:v>
                  </c:pt>
                  <c:pt idx="10">
                    <c:v>6.3074002942321892</c:v>
                  </c:pt>
                  <c:pt idx="11">
                    <c:v>6.3779419132163699</c:v>
                  </c:pt>
                  <c:pt idx="12">
                    <c:v>5.4708945183124955</c:v>
                  </c:pt>
                  <c:pt idx="13">
                    <c:v>5.6</c:v>
                  </c:pt>
                </c:numCache>
              </c:numRef>
            </c:plus>
            <c:minus>
              <c:numRef>
                <c:f>'[Tabelle von 101115 Efficacy Study.pptx (Wiederhergestellt)]Sheet2'!$T$10:$T$23</c:f>
                <c:numCache>
                  <c:formatCode>General</c:formatCode>
                  <c:ptCount val="14"/>
                  <c:pt idx="0">
                    <c:v>5.7150526724531234</c:v>
                  </c:pt>
                  <c:pt idx="1">
                    <c:v>7.5151675034834051</c:v>
                  </c:pt>
                  <c:pt idx="2">
                    <c:v>7.0809081470703354</c:v>
                  </c:pt>
                  <c:pt idx="3">
                    <c:v>5.8209034560090265</c:v>
                  </c:pt>
                  <c:pt idx="4">
                    <c:v>5.525147046153724</c:v>
                  </c:pt>
                  <c:pt idx="5">
                    <c:v>7.1235626294742556</c:v>
                  </c:pt>
                  <c:pt idx="6">
                    <c:v>6.3655071273156265</c:v>
                  </c:pt>
                  <c:pt idx="7">
                    <c:v>5.7150526724534165</c:v>
                  </c:pt>
                  <c:pt idx="8">
                    <c:v>6.5786613455435754</c:v>
                  </c:pt>
                  <c:pt idx="9">
                    <c:v>6.3007465266121025</c:v>
                  </c:pt>
                  <c:pt idx="10">
                    <c:v>6.3074002942321892</c:v>
                  </c:pt>
                  <c:pt idx="11">
                    <c:v>6.3779419132163699</c:v>
                  </c:pt>
                  <c:pt idx="12">
                    <c:v>5.4708945183124955</c:v>
                  </c:pt>
                  <c:pt idx="13">
                    <c:v>5.6</c:v>
                  </c:pt>
                </c:numCache>
              </c:numRef>
            </c:minus>
          </c:errBars>
          <c:val>
            <c:numRef>
              <c:f>'[Tabelle von 101115 Efficacy Study.pptx (Wiederhergestellt)]Sheet2'!$P$10:$P$23</c:f>
              <c:numCache>
                <c:formatCode>0.0</c:formatCode>
                <c:ptCount val="14"/>
                <c:pt idx="0">
                  <c:v>100.00000000000003</c:v>
                </c:pt>
                <c:pt idx="1">
                  <c:v>97.909698996655479</c:v>
                </c:pt>
                <c:pt idx="2">
                  <c:v>98.07692307692308</c:v>
                </c:pt>
                <c:pt idx="3">
                  <c:v>98.578595317724691</c:v>
                </c:pt>
                <c:pt idx="4">
                  <c:v>98.913043478261514</c:v>
                </c:pt>
                <c:pt idx="5">
                  <c:v>98.829431438127088</c:v>
                </c:pt>
                <c:pt idx="6">
                  <c:v>98.913043478261528</c:v>
                </c:pt>
                <c:pt idx="7">
                  <c:v>97.993311036788455</c:v>
                </c:pt>
                <c:pt idx="8">
                  <c:v>97.909698996655479</c:v>
                </c:pt>
                <c:pt idx="9">
                  <c:v>97.909698996655479</c:v>
                </c:pt>
                <c:pt idx="10">
                  <c:v>97.491638795986617</c:v>
                </c:pt>
                <c:pt idx="11">
                  <c:v>96.8227424749157</c:v>
                </c:pt>
                <c:pt idx="12">
                  <c:v>96.57190635451505</c:v>
                </c:pt>
                <c:pt idx="13">
                  <c:v>95.484949832775911</c:v>
                </c:pt>
              </c:numCache>
            </c:numRef>
          </c:val>
        </c:ser>
        <c:marker val="1"/>
        <c:axId val="110340736"/>
        <c:axId val="110115456"/>
      </c:lineChart>
      <c:catAx>
        <c:axId val="110340736"/>
        <c:scaling>
          <c:orientation val="minMax"/>
        </c:scaling>
        <c:axPos val="b"/>
        <c:title>
          <c:tx>
            <c:rich>
              <a:bodyPr/>
              <a:lstStyle/>
              <a:p>
                <a:pPr>
                  <a:defRPr sz="600" b="1" i="0" u="none" strike="noStrike" baseline="0">
                    <a:solidFill>
                      <a:srgbClr val="000000"/>
                    </a:solidFill>
                    <a:latin typeface="Arial"/>
                    <a:ea typeface="Arial"/>
                    <a:cs typeface="Arial"/>
                  </a:defRPr>
                </a:pPr>
                <a:r>
                  <a:rPr lang="de-DE" sz="600"/>
                  <a:t>Days</a:t>
                </a:r>
              </a:p>
            </c:rich>
          </c:tx>
          <c:layout>
            <c:manualLayout>
              <c:xMode val="edge"/>
              <c:yMode val="edge"/>
              <c:x val="0.48965812394469838"/>
              <c:y val="0.8184657714887088"/>
            </c:manualLayout>
          </c:layout>
          <c:spPr>
            <a:noFill/>
            <a:ln w="25400">
              <a:noFill/>
            </a:ln>
          </c:spPr>
        </c:title>
        <c:numFmt formatCode="General"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de-DE"/>
          </a:p>
        </c:txPr>
        <c:crossAx val="110115456"/>
        <c:crosses val="autoZero"/>
        <c:auto val="1"/>
        <c:lblAlgn val="ctr"/>
        <c:lblOffset val="100"/>
        <c:tickLblSkip val="1"/>
        <c:tickMarkSkip val="1"/>
      </c:catAx>
      <c:valAx>
        <c:axId val="110115456"/>
        <c:scaling>
          <c:orientation val="minMax"/>
          <c:min val="50"/>
        </c:scaling>
        <c:axPos val="l"/>
        <c:title>
          <c:tx>
            <c:rich>
              <a:bodyPr/>
              <a:lstStyle/>
              <a:p>
                <a:pPr>
                  <a:defRPr sz="600" b="1" i="0" u="none" strike="noStrike" baseline="0">
                    <a:solidFill>
                      <a:srgbClr val="000000"/>
                    </a:solidFill>
                    <a:latin typeface="Arial"/>
                    <a:ea typeface="Arial"/>
                    <a:cs typeface="Arial"/>
                  </a:defRPr>
                </a:pPr>
                <a:r>
                  <a:rPr lang="de-DE" sz="600" dirty="0"/>
                  <a:t>Body </a:t>
                </a:r>
                <a:r>
                  <a:rPr lang="de-DE" sz="600" dirty="0" err="1" smtClean="0"/>
                  <a:t>Weight</a:t>
                </a:r>
                <a:r>
                  <a:rPr lang="de-DE" sz="600" dirty="0" smtClean="0"/>
                  <a:t> </a:t>
                </a:r>
                <a:r>
                  <a:rPr lang="de-DE" sz="600" dirty="0" err="1" smtClean="0"/>
                  <a:t>change</a:t>
                </a:r>
                <a:endParaRPr lang="de-DE" sz="600" dirty="0"/>
              </a:p>
              <a:p>
                <a:pPr>
                  <a:defRPr sz="600" b="1" i="0" u="none" strike="noStrike" baseline="0">
                    <a:solidFill>
                      <a:srgbClr val="000000"/>
                    </a:solidFill>
                    <a:latin typeface="Arial"/>
                    <a:ea typeface="Arial"/>
                    <a:cs typeface="Arial"/>
                  </a:defRPr>
                </a:pPr>
                <a:r>
                  <a:rPr lang="de-DE" sz="600" dirty="0"/>
                  <a:t> (</a:t>
                </a:r>
                <a:r>
                  <a:rPr lang="de-DE" sz="600" dirty="0" err="1"/>
                  <a:t>day</a:t>
                </a:r>
                <a:r>
                  <a:rPr lang="de-DE" sz="600" baseline="0" dirty="0"/>
                  <a:t> 1 = 100%)</a:t>
                </a:r>
                <a:endParaRPr lang="de-DE" sz="600" dirty="0"/>
              </a:p>
            </c:rich>
          </c:tx>
          <c:layout>
            <c:manualLayout>
              <c:xMode val="edge"/>
              <c:yMode val="edge"/>
              <c:x val="0.10028185967199962"/>
              <c:y val="0.27210113228600025"/>
            </c:manualLayout>
          </c:layout>
          <c:spPr>
            <a:noFill/>
            <a:ln w="25400">
              <a:noFill/>
            </a:ln>
          </c:spPr>
        </c:title>
        <c:numFmt formatCode="0.0" sourceLinked="1"/>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de-DE"/>
          </a:p>
        </c:txPr>
        <c:crossAx val="110340736"/>
        <c:crosses val="autoZero"/>
        <c:crossBetween val="between"/>
      </c:valAx>
      <c:spPr>
        <a:noFill/>
        <a:ln w="25400">
          <a:noFill/>
        </a:ln>
      </c:spPr>
    </c:plotArea>
    <c:legend>
      <c:legendPos val="b"/>
      <c:layout>
        <c:manualLayout>
          <c:xMode val="edge"/>
          <c:yMode val="edge"/>
          <c:x val="0.83048093699270253"/>
          <c:y val="0.34885758892207475"/>
          <c:w val="0.15447559661978669"/>
          <c:h val="0.47408317494795943"/>
        </c:manualLayout>
      </c:layout>
      <c:spPr>
        <a:solidFill>
          <a:srgbClr val="FFFFFF"/>
        </a:solidFill>
        <a:ln w="3175">
          <a:solidFill>
            <a:srgbClr val="000000"/>
          </a:solidFill>
          <a:prstDash val="solid"/>
        </a:ln>
      </c:spPr>
      <c:txPr>
        <a:bodyPr/>
        <a:lstStyle/>
        <a:p>
          <a:pPr>
            <a:defRPr sz="600" b="1" i="0" u="none" strike="noStrike" baseline="0">
              <a:solidFill>
                <a:srgbClr val="000000"/>
              </a:solidFill>
              <a:latin typeface="Arial"/>
              <a:ea typeface="Arial"/>
              <a:cs typeface="Arial"/>
            </a:defRPr>
          </a:pPr>
          <a:endParaRPr lang="de-DE"/>
        </a:p>
      </c:txPr>
    </c:legend>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de-D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DE"/>
  <c:chart>
    <c:title>
      <c:tx>
        <c:rich>
          <a:bodyPr/>
          <a:lstStyle/>
          <a:p>
            <a:pPr>
              <a:defRPr sz="1400"/>
            </a:pPr>
            <a:r>
              <a:rPr lang="de-DE" sz="1400" dirty="0"/>
              <a:t>Tumor </a:t>
            </a:r>
            <a:r>
              <a:rPr lang="de-DE" sz="1400" dirty="0" err="1"/>
              <a:t>weight</a:t>
            </a:r>
            <a:r>
              <a:rPr lang="de-DE" sz="1400" dirty="0"/>
              <a:t> </a:t>
            </a:r>
            <a:r>
              <a:rPr lang="de-DE" sz="1400" dirty="0" err="1"/>
              <a:t>at</a:t>
            </a:r>
            <a:r>
              <a:rPr lang="de-DE" sz="1400" dirty="0"/>
              <a:t> </a:t>
            </a:r>
            <a:r>
              <a:rPr lang="de-DE" sz="1400" dirty="0" err="1"/>
              <a:t>day</a:t>
            </a:r>
            <a:r>
              <a:rPr lang="de-DE" sz="1400" dirty="0"/>
              <a:t> 21</a:t>
            </a:r>
          </a:p>
        </c:rich>
      </c:tx>
      <c:layout>
        <c:manualLayout>
          <c:xMode val="edge"/>
          <c:yMode val="edge"/>
          <c:x val="0.15479308735368821"/>
          <c:y val="4.1828607256036612E-2"/>
        </c:manualLayout>
      </c:layout>
      <c:spPr>
        <a:noFill/>
        <a:ln w="25400">
          <a:noFill/>
        </a:ln>
      </c:spPr>
    </c:title>
    <c:plotArea>
      <c:layout>
        <c:manualLayout>
          <c:layoutTarget val="inner"/>
          <c:xMode val="edge"/>
          <c:yMode val="edge"/>
          <c:x val="0.2041410259073817"/>
          <c:y val="0.23321595008825324"/>
          <c:w val="0.76728841612476906"/>
          <c:h val="0.60777490022999625"/>
        </c:manualLayout>
      </c:layout>
      <c:barChart>
        <c:barDir val="col"/>
        <c:grouping val="clustered"/>
        <c:ser>
          <c:idx val="0"/>
          <c:order val="0"/>
          <c:spPr>
            <a:solidFill>
              <a:srgbClr val="00B0F0"/>
            </a:solidFill>
            <a:ln w="12700">
              <a:solidFill>
                <a:srgbClr val="000000"/>
              </a:solidFill>
              <a:prstDash val="solid"/>
            </a:ln>
          </c:spPr>
          <c:errBars>
            <c:errBarType val="both"/>
            <c:errValType val="cust"/>
            <c:plus>
              <c:numRef>
                <c:f>'Tumor weight'!$B$9:$D$9</c:f>
                <c:numCache>
                  <c:formatCode>General</c:formatCode>
                  <c:ptCount val="3"/>
                  <c:pt idx="0">
                    <c:v>5.0900688620497028E-2</c:v>
                  </c:pt>
                  <c:pt idx="1">
                    <c:v>3.9929785312496115E-2</c:v>
                  </c:pt>
                  <c:pt idx="2">
                    <c:v>6.4549722436790344E-2</c:v>
                  </c:pt>
                </c:numCache>
              </c:numRef>
            </c:plus>
            <c:minus>
              <c:numRef>
                <c:f>'Tumor weight'!$B$9:$D$9</c:f>
                <c:numCache>
                  <c:formatCode>General</c:formatCode>
                  <c:ptCount val="3"/>
                  <c:pt idx="0">
                    <c:v>5.0900688620497028E-2</c:v>
                  </c:pt>
                  <c:pt idx="1">
                    <c:v>3.9929785312496115E-2</c:v>
                  </c:pt>
                  <c:pt idx="2">
                    <c:v>6.4549722436790344E-2</c:v>
                  </c:pt>
                </c:numCache>
              </c:numRef>
            </c:minus>
            <c:spPr>
              <a:ln w="12700">
                <a:solidFill>
                  <a:srgbClr val="000000"/>
                </a:solidFill>
                <a:prstDash val="solid"/>
              </a:ln>
            </c:spPr>
          </c:errBars>
          <c:cat>
            <c:strRef>
              <c:f>'Tumor weight'!$H$6:$J$6</c:f>
              <c:strCache>
                <c:ptCount val="3"/>
                <c:pt idx="0">
                  <c:v>Vehicle</c:v>
                </c:pt>
                <c:pt idx="1">
                  <c:v>Cisplatin</c:v>
                </c:pt>
                <c:pt idx="2">
                  <c:v>LDC042950</c:v>
                </c:pt>
              </c:strCache>
            </c:strRef>
          </c:cat>
          <c:val>
            <c:numRef>
              <c:f>'Tumor weight'!$H$7:$J$7</c:f>
              <c:numCache>
                <c:formatCode>General</c:formatCode>
                <c:ptCount val="3"/>
                <c:pt idx="0">
                  <c:v>0.64000000000000223</c:v>
                </c:pt>
                <c:pt idx="1">
                  <c:v>0.44</c:v>
                </c:pt>
                <c:pt idx="2">
                  <c:v>0.35000000000000031</c:v>
                </c:pt>
              </c:numCache>
            </c:numRef>
          </c:val>
        </c:ser>
        <c:gapWidth val="228"/>
        <c:axId val="110320640"/>
        <c:axId val="110367488"/>
      </c:barChart>
      <c:catAx>
        <c:axId val="110320640"/>
        <c:scaling>
          <c:orientation val="minMax"/>
        </c:scaling>
        <c:axPos val="b"/>
        <c:numFmt formatCode="General" sourceLinked="1"/>
        <c:tickLblPos val="nextTo"/>
        <c:spPr>
          <a:ln w="3175">
            <a:solidFill>
              <a:srgbClr val="000000"/>
            </a:solidFill>
            <a:prstDash val="solid"/>
          </a:ln>
        </c:spPr>
        <c:txPr>
          <a:bodyPr rot="0" vert="horz"/>
          <a:lstStyle/>
          <a:p>
            <a:pPr>
              <a:defRPr/>
            </a:pPr>
            <a:endParaRPr lang="de-DE"/>
          </a:p>
        </c:txPr>
        <c:crossAx val="110367488"/>
        <c:crosses val="autoZero"/>
        <c:auto val="1"/>
        <c:lblAlgn val="ctr"/>
        <c:lblOffset val="100"/>
        <c:tickLblSkip val="1"/>
        <c:tickMarkSkip val="1"/>
      </c:catAx>
      <c:valAx>
        <c:axId val="110367488"/>
        <c:scaling>
          <c:orientation val="minMax"/>
        </c:scaling>
        <c:axPos val="l"/>
        <c:title>
          <c:tx>
            <c:rich>
              <a:bodyPr/>
              <a:lstStyle/>
              <a:p>
                <a:pPr>
                  <a:defRPr/>
                </a:pPr>
                <a:r>
                  <a:rPr lang="de-DE"/>
                  <a:t>Tumor weight (g)</a:t>
                </a:r>
              </a:p>
            </c:rich>
          </c:tx>
          <c:layout>
            <c:manualLayout>
              <c:xMode val="edge"/>
              <c:yMode val="edge"/>
              <c:x val="3.8811684336224714E-2"/>
              <c:y val="0.33922328509621302"/>
            </c:manualLayout>
          </c:layout>
          <c:spPr>
            <a:noFill/>
            <a:ln w="25400">
              <a:noFill/>
            </a:ln>
          </c:spPr>
        </c:title>
        <c:numFmt formatCode="General" sourceLinked="1"/>
        <c:tickLblPos val="nextTo"/>
        <c:spPr>
          <a:ln w="3175">
            <a:solidFill>
              <a:srgbClr val="000000"/>
            </a:solidFill>
            <a:prstDash val="solid"/>
          </a:ln>
        </c:spPr>
        <c:txPr>
          <a:bodyPr rot="0" vert="horz"/>
          <a:lstStyle/>
          <a:p>
            <a:pPr>
              <a:defRPr/>
            </a:pPr>
            <a:endParaRPr lang="de-DE"/>
          </a:p>
        </c:txPr>
        <c:crossAx val="110320640"/>
        <c:crosses val="autoZero"/>
        <c:crossBetween val="between"/>
      </c:valAx>
    </c:plotArea>
    <c:plotVisOnly val="1"/>
    <c:dispBlanksAs val="gap"/>
  </c:chart>
  <c:spPr>
    <a:solidFill>
      <a:srgbClr val="FFFFFF"/>
    </a:solidFill>
    <a:ln w="3175">
      <a:noFill/>
      <a:prstDash val="solid"/>
    </a:ln>
  </c:spPr>
  <c:txPr>
    <a:bodyPr/>
    <a:lstStyle/>
    <a:p>
      <a:pPr>
        <a:defRPr sz="600" b="0" i="0" u="none" strike="noStrike" baseline="0">
          <a:solidFill>
            <a:srgbClr val="000000"/>
          </a:solidFill>
          <a:latin typeface="Century Gothic" pitchFamily="34" charset="0"/>
          <a:ea typeface="Arial"/>
          <a:cs typeface="Arial"/>
        </a:defRPr>
      </a:pPr>
      <a:endParaRPr lang="de-DE"/>
    </a:p>
  </c:txPr>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0.10857</cdr:x>
      <cdr:y>0.86022</cdr:y>
    </cdr:from>
    <cdr:to>
      <cdr:x>0.7214</cdr:x>
      <cdr:y>0.86882</cdr:y>
    </cdr:to>
    <cdr:sp macro="" textlink="">
      <cdr:nvSpPr>
        <cdr:cNvPr id="3" name="Gerade Verbindung 2"/>
        <cdr:cNvSpPr/>
      </cdr:nvSpPr>
      <cdr:spPr>
        <a:xfrm xmlns:a="http://schemas.openxmlformats.org/drawingml/2006/main" flipV="1">
          <a:off x="766450" y="4571076"/>
          <a:ext cx="4326383" cy="45719"/>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de-DE"/>
        </a:p>
      </cdr:txBody>
    </cdr:sp>
  </cdr:relSizeAnchor>
  <cdr:relSizeAnchor xmlns:cdr="http://schemas.openxmlformats.org/drawingml/2006/chartDrawing">
    <cdr:from>
      <cdr:x>0.56243</cdr:x>
      <cdr:y>0.5752</cdr:y>
    </cdr:from>
    <cdr:to>
      <cdr:x>0.9601</cdr:x>
      <cdr:y>0.64364</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525638" y="2827050"/>
          <a:ext cx="2492816" cy="336376"/>
        </a:xfrm>
        <a:prstGeom xmlns:a="http://schemas.openxmlformats.org/drawingml/2006/main" prst="rect">
          <a:avLst/>
        </a:prstGeom>
      </cdr:spPr>
    </cdr:pic>
  </cdr:relSizeAnchor>
  <cdr:relSizeAnchor xmlns:cdr="http://schemas.openxmlformats.org/drawingml/2006/chartDrawing">
    <cdr:from>
      <cdr:x>0.68835</cdr:x>
      <cdr:y>0.29989</cdr:y>
    </cdr:from>
    <cdr:to>
      <cdr:x>0.87529</cdr:x>
      <cdr:y>0.40022</cdr:y>
    </cdr:to>
    <cdr:sp macro="" textlink="">
      <cdr:nvSpPr>
        <cdr:cNvPr id="5" name="Textfeld 1"/>
        <cdr:cNvSpPr txBox="1"/>
      </cdr:nvSpPr>
      <cdr:spPr>
        <a:xfrm xmlns:a="http://schemas.openxmlformats.org/drawingml/2006/main">
          <a:off x="4314937" y="1473941"/>
          <a:ext cx="1171844" cy="493112"/>
        </a:xfrm>
        <a:prstGeom xmlns:a="http://schemas.openxmlformats.org/drawingml/2006/main" prst="rect">
          <a:avLst/>
        </a:prstGeom>
      </cdr:spPr>
      <cdr:txBody>
        <a:bodyPr xmlns:a="http://schemas.openxmlformats.org/drawingml/2006/main" wrap="none" rtlCol="0"/>
        <a:lstStyle xmlns:a="http://schemas.openxmlformats.org/drawingml/2006/main">
          <a:defPPr>
            <a:defRPr lang="de-DE"/>
          </a:defPPr>
          <a:lvl1pPr algn="l" rtl="0" fontAlgn="base">
            <a:spcBef>
              <a:spcPct val="0"/>
            </a:spcBef>
            <a:spcAft>
              <a:spcPct val="0"/>
            </a:spcAft>
            <a:defRPr kern="1200">
              <a:solidFill>
                <a:srgbClr val="000000"/>
              </a:solidFill>
              <a:latin typeface="Arial" charset="0"/>
            </a:defRPr>
          </a:lvl1pPr>
          <a:lvl2pPr marL="457200" algn="l" rtl="0" fontAlgn="base">
            <a:spcBef>
              <a:spcPct val="0"/>
            </a:spcBef>
            <a:spcAft>
              <a:spcPct val="0"/>
            </a:spcAft>
            <a:defRPr kern="1200">
              <a:solidFill>
                <a:srgbClr val="000000"/>
              </a:solidFill>
              <a:latin typeface="Arial" charset="0"/>
            </a:defRPr>
          </a:lvl2pPr>
          <a:lvl3pPr marL="914400" algn="l" rtl="0" fontAlgn="base">
            <a:spcBef>
              <a:spcPct val="0"/>
            </a:spcBef>
            <a:spcAft>
              <a:spcPct val="0"/>
            </a:spcAft>
            <a:defRPr kern="1200">
              <a:solidFill>
                <a:srgbClr val="000000"/>
              </a:solidFill>
              <a:latin typeface="Arial" charset="0"/>
            </a:defRPr>
          </a:lvl3pPr>
          <a:lvl4pPr marL="1371600" algn="l" rtl="0" fontAlgn="base">
            <a:spcBef>
              <a:spcPct val="0"/>
            </a:spcBef>
            <a:spcAft>
              <a:spcPct val="0"/>
            </a:spcAft>
            <a:defRPr kern="1200">
              <a:solidFill>
                <a:srgbClr val="000000"/>
              </a:solidFill>
              <a:latin typeface="Arial" charset="0"/>
            </a:defRPr>
          </a:lvl4pPr>
          <a:lvl5pPr marL="1828800" algn="l" rtl="0" fontAlgn="base">
            <a:spcBef>
              <a:spcPct val="0"/>
            </a:spcBef>
            <a:spcAft>
              <a:spcPct val="0"/>
            </a:spcAft>
            <a:defRPr kern="1200">
              <a:solidFill>
                <a:srgbClr val="000000"/>
              </a:solidFill>
              <a:latin typeface="Arial" charset="0"/>
            </a:defRPr>
          </a:lvl5pPr>
          <a:lvl6pPr marL="2286000" algn="l" defTabSz="914400" rtl="0" eaLnBrk="1" latinLnBrk="0" hangingPunct="1">
            <a:defRPr kern="1200">
              <a:solidFill>
                <a:srgbClr val="000000"/>
              </a:solidFill>
              <a:latin typeface="Arial" charset="0"/>
            </a:defRPr>
          </a:lvl6pPr>
          <a:lvl7pPr marL="2743200" algn="l" defTabSz="914400" rtl="0" eaLnBrk="1" latinLnBrk="0" hangingPunct="1">
            <a:defRPr kern="1200">
              <a:solidFill>
                <a:srgbClr val="000000"/>
              </a:solidFill>
              <a:latin typeface="Arial" charset="0"/>
            </a:defRPr>
          </a:lvl7pPr>
          <a:lvl8pPr marL="3200400" algn="l" defTabSz="914400" rtl="0" eaLnBrk="1" latinLnBrk="0" hangingPunct="1">
            <a:defRPr kern="1200">
              <a:solidFill>
                <a:srgbClr val="000000"/>
              </a:solidFill>
              <a:latin typeface="Arial" charset="0"/>
            </a:defRPr>
          </a:lvl8pPr>
          <a:lvl9pPr marL="3657600" algn="l" defTabSz="914400" rtl="0" eaLnBrk="1" latinLnBrk="0" hangingPunct="1">
            <a:defRPr kern="1200">
              <a:solidFill>
                <a:srgbClr val="000000"/>
              </a:solidFill>
              <a:latin typeface="Arial" charset="0"/>
            </a:defRPr>
          </a:lvl9pPr>
        </a:lstStyle>
        <a:p xmlns:a="http://schemas.openxmlformats.org/drawingml/2006/main">
          <a:r>
            <a:rPr lang="de-DE" sz="1400" dirty="0" err="1" smtClean="0"/>
            <a:t>vehicle</a:t>
          </a:r>
          <a:endParaRPr lang="de-DE" sz="1400" baseline="0" dirty="0"/>
        </a:p>
      </cdr:txBody>
    </cdr:sp>
  </cdr:relSizeAnchor>
</c:userShapes>
</file>

<file path=ppt/drawings/drawing2.xml><?xml version="1.0" encoding="utf-8"?>
<c:userShapes xmlns:c="http://schemas.openxmlformats.org/drawingml/2006/chart">
  <cdr:relSizeAnchor xmlns:cdr="http://schemas.openxmlformats.org/drawingml/2006/chartDrawing">
    <cdr:from>
      <cdr:x>0.72951</cdr:x>
      <cdr:y>0.89529</cdr:y>
    </cdr:from>
    <cdr:to>
      <cdr:x>0.95902</cdr:x>
      <cdr:y>0.95812</cdr:y>
    </cdr:to>
    <cdr:sp macro="" textlink="">
      <cdr:nvSpPr>
        <cdr:cNvPr id="2" name="Rechteck 1"/>
        <cdr:cNvSpPr/>
      </cdr:nvSpPr>
      <cdr:spPr>
        <a:xfrm xmlns:a="http://schemas.openxmlformats.org/drawingml/2006/main">
          <a:off x="1695449" y="1628776"/>
          <a:ext cx="533400" cy="1143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de-DE"/>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2" name="Picture 16" descr="header_pp"/>
          <p:cNvPicPr>
            <a:picLocks noChangeAspect="1" noChangeArrowheads="1"/>
          </p:cNvPicPr>
          <p:nvPr/>
        </p:nvPicPr>
        <p:blipFill>
          <a:blip r:embed="rId3"/>
          <a:srcRect/>
          <a:stretch>
            <a:fillRect/>
          </a:stretch>
        </p:blipFill>
        <p:spPr bwMode="auto">
          <a:xfrm>
            <a:off x="0" y="458788"/>
            <a:ext cx="30243463" cy="34290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2682597" y="6456612"/>
            <a:ext cx="7560866" cy="290004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6456612"/>
            <a:ext cx="22178540" cy="2900048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025" y="25103011"/>
            <a:ext cx="25706944" cy="7758783"/>
          </a:xfrm>
        </p:spPr>
        <p:txBody>
          <a:bodyPr anchor="t"/>
          <a:lstStyle>
            <a:lvl1pPr algn="l">
              <a:defRPr sz="173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2389025" y="16557501"/>
            <a:ext cx="25706944" cy="8545510"/>
          </a:xfrm>
        </p:spPr>
        <p:txBody>
          <a:bodyPr anchor="b"/>
          <a:lstStyle>
            <a:lvl1pPr marL="0" indent="0">
              <a:buNone/>
              <a:defRPr sz="8700"/>
            </a:lvl1pPr>
            <a:lvl2pPr marL="1980225" indent="0">
              <a:buNone/>
              <a:defRPr sz="7800"/>
            </a:lvl2pPr>
            <a:lvl3pPr marL="3960449" indent="0">
              <a:buNone/>
              <a:defRPr sz="6900"/>
            </a:lvl3pPr>
            <a:lvl4pPr marL="5940674" indent="0">
              <a:buNone/>
              <a:defRPr sz="6100"/>
            </a:lvl4pPr>
            <a:lvl5pPr marL="7920899" indent="0">
              <a:buNone/>
              <a:defRPr sz="6100"/>
            </a:lvl5pPr>
            <a:lvl6pPr marL="9901123" indent="0">
              <a:buNone/>
              <a:defRPr sz="6100"/>
            </a:lvl6pPr>
            <a:lvl7pPr marL="11881348" indent="0">
              <a:buNone/>
              <a:defRPr sz="6100"/>
            </a:lvl7pPr>
            <a:lvl8pPr marL="13861572" indent="0">
              <a:buNone/>
              <a:defRPr sz="6100"/>
            </a:lvl8pPr>
            <a:lvl9pPr marL="15841797" indent="0">
              <a:buNone/>
              <a:defRPr sz="6100"/>
            </a:lvl9pPr>
          </a:lstStyle>
          <a:p>
            <a:pPr lvl="0"/>
            <a:r>
              <a:rPr lang="de-DE" smtClean="0"/>
              <a:t>Textmasterformate durch Klicken bearbeiten</a:t>
            </a:r>
          </a:p>
        </p:txBody>
      </p:sp>
      <p:sp>
        <p:nvSpPr>
          <p:cNvPr id="4"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428165" y="10860490"/>
            <a:ext cx="11798103" cy="24596607"/>
          </a:xfrm>
        </p:spPr>
        <p:txBody>
          <a:bodyPr/>
          <a:lstStyle>
            <a:lvl1pPr>
              <a:defRPr sz="121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13730324" y="10860490"/>
            <a:ext cx="11798099" cy="24596607"/>
          </a:xfrm>
        </p:spPr>
        <p:txBody>
          <a:bodyPr/>
          <a:lstStyle>
            <a:lvl1pPr>
              <a:defRPr sz="121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2173" y="1564419"/>
            <a:ext cx="27219117" cy="6510867"/>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1512173" y="8744458"/>
            <a:ext cx="13362782" cy="3644274"/>
          </a:xfrm>
        </p:spPr>
        <p:txBody>
          <a:bodyPr anchor="b"/>
          <a:lstStyle>
            <a:lvl1pPr marL="0" indent="0">
              <a:buNone/>
              <a:defRPr sz="10400" b="1"/>
            </a:lvl1pPr>
            <a:lvl2pPr marL="1980225" indent="0">
              <a:buNone/>
              <a:defRPr sz="8700" b="1"/>
            </a:lvl2pPr>
            <a:lvl3pPr marL="3960449" indent="0">
              <a:buNone/>
              <a:defRPr sz="7800" b="1"/>
            </a:lvl3pPr>
            <a:lvl4pPr marL="5940674" indent="0">
              <a:buNone/>
              <a:defRPr sz="6900" b="1"/>
            </a:lvl4pPr>
            <a:lvl5pPr marL="7920899" indent="0">
              <a:buNone/>
              <a:defRPr sz="6900" b="1"/>
            </a:lvl5pPr>
            <a:lvl6pPr marL="9901123" indent="0">
              <a:buNone/>
              <a:defRPr sz="6900" b="1"/>
            </a:lvl6pPr>
            <a:lvl7pPr marL="11881348" indent="0">
              <a:buNone/>
              <a:defRPr sz="6900" b="1"/>
            </a:lvl7pPr>
            <a:lvl8pPr marL="13861572" indent="0">
              <a:buNone/>
              <a:defRPr sz="6900" b="1"/>
            </a:lvl8pPr>
            <a:lvl9pPr marL="15841797" indent="0">
              <a:buNone/>
              <a:defRPr sz="6900" b="1"/>
            </a:lvl9pPr>
          </a:lstStyle>
          <a:p>
            <a:pPr lvl="0"/>
            <a:r>
              <a:rPr lang="de-DE" smtClean="0"/>
              <a:t>Textmasterformate durch Klicken bearbeiten</a:t>
            </a:r>
          </a:p>
        </p:txBody>
      </p:sp>
      <p:sp>
        <p:nvSpPr>
          <p:cNvPr id="4" name="Inhaltsplatzhalter 3"/>
          <p:cNvSpPr>
            <a:spLocks noGrp="1"/>
          </p:cNvSpPr>
          <p:nvPr>
            <p:ph sz="half" idx="2"/>
          </p:nvPr>
        </p:nvSpPr>
        <p:spPr>
          <a:xfrm>
            <a:off x="1512173" y="12388733"/>
            <a:ext cx="13362782" cy="22507707"/>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15363261" y="8744458"/>
            <a:ext cx="13368031" cy="3644274"/>
          </a:xfrm>
        </p:spPr>
        <p:txBody>
          <a:bodyPr anchor="b"/>
          <a:lstStyle>
            <a:lvl1pPr marL="0" indent="0">
              <a:buNone/>
              <a:defRPr sz="10400" b="1"/>
            </a:lvl1pPr>
            <a:lvl2pPr marL="1980225" indent="0">
              <a:buNone/>
              <a:defRPr sz="8700" b="1"/>
            </a:lvl2pPr>
            <a:lvl3pPr marL="3960449" indent="0">
              <a:buNone/>
              <a:defRPr sz="7800" b="1"/>
            </a:lvl3pPr>
            <a:lvl4pPr marL="5940674" indent="0">
              <a:buNone/>
              <a:defRPr sz="6900" b="1"/>
            </a:lvl4pPr>
            <a:lvl5pPr marL="7920899" indent="0">
              <a:buNone/>
              <a:defRPr sz="6900" b="1"/>
            </a:lvl5pPr>
            <a:lvl6pPr marL="9901123" indent="0">
              <a:buNone/>
              <a:defRPr sz="6900" b="1"/>
            </a:lvl6pPr>
            <a:lvl7pPr marL="11881348" indent="0">
              <a:buNone/>
              <a:defRPr sz="6900" b="1"/>
            </a:lvl7pPr>
            <a:lvl8pPr marL="13861572" indent="0">
              <a:buNone/>
              <a:defRPr sz="6900" b="1"/>
            </a:lvl8pPr>
            <a:lvl9pPr marL="15841797" indent="0">
              <a:buNone/>
              <a:defRPr sz="6900" b="1"/>
            </a:lvl9pPr>
          </a:lstStyle>
          <a:p>
            <a:pPr lvl="0"/>
            <a:r>
              <a:rPr lang="de-DE" smtClean="0"/>
              <a:t>Textmasterformate durch Klicken bearbeiten</a:t>
            </a:r>
          </a:p>
        </p:txBody>
      </p:sp>
      <p:sp>
        <p:nvSpPr>
          <p:cNvPr id="6" name="Inhaltsplatzhalter 5"/>
          <p:cNvSpPr>
            <a:spLocks noGrp="1"/>
          </p:cNvSpPr>
          <p:nvPr>
            <p:ph sz="quarter" idx="4"/>
          </p:nvPr>
        </p:nvSpPr>
        <p:spPr>
          <a:xfrm>
            <a:off x="15363261" y="12388733"/>
            <a:ext cx="13368031" cy="22507707"/>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2175" y="1555374"/>
            <a:ext cx="9949891" cy="6619381"/>
          </a:xfrm>
        </p:spPr>
        <p:txBody>
          <a:bodyPr anchor="b"/>
          <a:lstStyle>
            <a:lvl1pPr algn="l">
              <a:defRPr sz="8700" b="1"/>
            </a:lvl1pPr>
          </a:lstStyle>
          <a:p>
            <a:r>
              <a:rPr lang="de-DE" smtClean="0"/>
              <a:t>Titelmasterformat durch Klicken bearbeiten</a:t>
            </a:r>
            <a:endParaRPr lang="de-DE"/>
          </a:p>
        </p:txBody>
      </p:sp>
      <p:sp>
        <p:nvSpPr>
          <p:cNvPr id="3" name="Inhaltsplatzhalter 2"/>
          <p:cNvSpPr>
            <a:spLocks noGrp="1"/>
          </p:cNvSpPr>
          <p:nvPr>
            <p:ph idx="1"/>
          </p:nvPr>
        </p:nvSpPr>
        <p:spPr>
          <a:xfrm>
            <a:off x="11824354" y="1555377"/>
            <a:ext cx="16906936" cy="33341066"/>
          </a:xfrm>
        </p:spPr>
        <p:txBody>
          <a:bodyPr/>
          <a:lstStyle>
            <a:lvl1pPr>
              <a:defRPr sz="13900"/>
            </a:lvl1pPr>
            <a:lvl2pPr>
              <a:defRPr sz="12100"/>
            </a:lvl2pPr>
            <a:lvl3pPr>
              <a:defRPr sz="10400"/>
            </a:lvl3pPr>
            <a:lvl4pPr>
              <a:defRPr sz="8700"/>
            </a:lvl4pPr>
            <a:lvl5pPr>
              <a:defRPr sz="8700"/>
            </a:lvl5pPr>
            <a:lvl6pPr>
              <a:defRPr sz="8700"/>
            </a:lvl6pPr>
            <a:lvl7pPr>
              <a:defRPr sz="8700"/>
            </a:lvl7pPr>
            <a:lvl8pPr>
              <a:defRPr sz="8700"/>
            </a:lvl8pPr>
            <a:lvl9pPr>
              <a:defRPr sz="87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1512175" y="8174758"/>
            <a:ext cx="9949891" cy="26721685"/>
          </a:xfrm>
        </p:spPr>
        <p:txBody>
          <a:bodyPr/>
          <a:lstStyle>
            <a:lvl1pPr marL="0" indent="0">
              <a:buNone/>
              <a:defRPr sz="6100"/>
            </a:lvl1pPr>
            <a:lvl2pPr marL="1980225" indent="0">
              <a:buNone/>
              <a:defRPr sz="5200"/>
            </a:lvl2pPr>
            <a:lvl3pPr marL="3960449" indent="0">
              <a:buNone/>
              <a:defRPr sz="4300"/>
            </a:lvl3pPr>
            <a:lvl4pPr marL="5940674" indent="0">
              <a:buNone/>
              <a:defRPr sz="3900"/>
            </a:lvl4pPr>
            <a:lvl5pPr marL="7920899" indent="0">
              <a:buNone/>
              <a:defRPr sz="3900"/>
            </a:lvl5pPr>
            <a:lvl6pPr marL="9901123" indent="0">
              <a:buNone/>
              <a:defRPr sz="3900"/>
            </a:lvl6pPr>
            <a:lvl7pPr marL="11881348" indent="0">
              <a:buNone/>
              <a:defRPr sz="3900"/>
            </a:lvl7pPr>
            <a:lvl8pPr marL="13861572" indent="0">
              <a:buNone/>
              <a:defRPr sz="3900"/>
            </a:lvl8pPr>
            <a:lvl9pPr marL="15841797" indent="0">
              <a:buNone/>
              <a:defRPr sz="3900"/>
            </a:lvl9pPr>
          </a:lstStyle>
          <a:p>
            <a:pPr lvl="0"/>
            <a:r>
              <a:rPr lang="de-DE" smtClean="0"/>
              <a:t>Textmasterformate durch Klicken bearbeiten</a:t>
            </a:r>
          </a:p>
        </p:txBody>
      </p:sp>
      <p:sp>
        <p:nvSpPr>
          <p:cNvPr id="5"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27930" y="27345640"/>
            <a:ext cx="18146078" cy="3228308"/>
          </a:xfrm>
        </p:spPr>
        <p:txBody>
          <a:bodyPr anchor="b"/>
          <a:lstStyle>
            <a:lvl1pPr algn="l">
              <a:defRPr sz="8700" b="1"/>
            </a:lvl1pPr>
          </a:lstStyle>
          <a:p>
            <a:r>
              <a:rPr lang="de-DE" smtClean="0"/>
              <a:t>Titelmasterformat durch Klicken bearbeiten</a:t>
            </a:r>
            <a:endParaRPr lang="de-DE"/>
          </a:p>
        </p:txBody>
      </p:sp>
      <p:sp>
        <p:nvSpPr>
          <p:cNvPr id="3" name="Bildplatzhalter 2"/>
          <p:cNvSpPr>
            <a:spLocks noGrp="1"/>
          </p:cNvSpPr>
          <p:nvPr>
            <p:ph type="pic" idx="1"/>
          </p:nvPr>
        </p:nvSpPr>
        <p:spPr>
          <a:xfrm>
            <a:off x="5927930" y="3490548"/>
            <a:ext cx="18146078" cy="23439120"/>
          </a:xfrm>
        </p:spPr>
        <p:txBody>
          <a:bodyPr/>
          <a:lstStyle>
            <a:lvl1pPr marL="0" indent="0">
              <a:buNone/>
              <a:defRPr sz="13900"/>
            </a:lvl1pPr>
            <a:lvl2pPr marL="1980225" indent="0">
              <a:buNone/>
              <a:defRPr sz="12100"/>
            </a:lvl2pPr>
            <a:lvl3pPr marL="3960449" indent="0">
              <a:buNone/>
              <a:defRPr sz="10400"/>
            </a:lvl3pPr>
            <a:lvl4pPr marL="5940674" indent="0">
              <a:buNone/>
              <a:defRPr sz="8700"/>
            </a:lvl4pPr>
            <a:lvl5pPr marL="7920899" indent="0">
              <a:buNone/>
              <a:defRPr sz="8700"/>
            </a:lvl5pPr>
            <a:lvl6pPr marL="9901123" indent="0">
              <a:buNone/>
              <a:defRPr sz="8700"/>
            </a:lvl6pPr>
            <a:lvl7pPr marL="11881348" indent="0">
              <a:buNone/>
              <a:defRPr sz="8700"/>
            </a:lvl7pPr>
            <a:lvl8pPr marL="13861572" indent="0">
              <a:buNone/>
              <a:defRPr sz="8700"/>
            </a:lvl8pPr>
            <a:lvl9pPr marL="15841797" indent="0">
              <a:buNone/>
              <a:defRPr sz="87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5927930" y="30573948"/>
            <a:ext cx="18146078" cy="4584732"/>
          </a:xfrm>
        </p:spPr>
        <p:txBody>
          <a:bodyPr/>
          <a:lstStyle>
            <a:lvl1pPr marL="0" indent="0">
              <a:buNone/>
              <a:defRPr sz="6100"/>
            </a:lvl1pPr>
            <a:lvl2pPr marL="1980225" indent="0">
              <a:buNone/>
              <a:defRPr sz="5200"/>
            </a:lvl2pPr>
            <a:lvl3pPr marL="3960449" indent="0">
              <a:buNone/>
              <a:defRPr sz="4300"/>
            </a:lvl3pPr>
            <a:lvl4pPr marL="5940674" indent="0">
              <a:buNone/>
              <a:defRPr sz="3900"/>
            </a:lvl4pPr>
            <a:lvl5pPr marL="7920899" indent="0">
              <a:buNone/>
              <a:defRPr sz="3900"/>
            </a:lvl5pPr>
            <a:lvl6pPr marL="9901123" indent="0">
              <a:buNone/>
              <a:defRPr sz="3900"/>
            </a:lvl6pPr>
            <a:lvl7pPr marL="11881348" indent="0">
              <a:buNone/>
              <a:defRPr sz="3900"/>
            </a:lvl7pPr>
            <a:lvl8pPr marL="13861572" indent="0">
              <a:buNone/>
              <a:defRPr sz="3900"/>
            </a:lvl8pPr>
            <a:lvl9pPr marL="15841797" indent="0">
              <a:buNone/>
              <a:defRPr sz="3900"/>
            </a:lvl9pPr>
          </a:lstStyle>
          <a:p>
            <a:pPr lvl="0"/>
            <a:r>
              <a:rPr lang="de-DE" smtClean="0"/>
              <a:t>Textmasterformate durch Klicken bearbeiten</a:t>
            </a:r>
          </a:p>
        </p:txBody>
      </p:sp>
      <p:sp>
        <p:nvSpPr>
          <p:cNvPr id="5" name="Rectangle 5"/>
          <p:cNvSpPr>
            <a:spLocks noGrp="1" noChangeArrowheads="1"/>
          </p:cNvSpPr>
          <p:nvPr>
            <p:ph type="ftr" sz="quarter" idx="10"/>
          </p:nvPr>
        </p:nvSpPr>
        <p:spPr/>
        <p:txBody>
          <a:bodyPr/>
          <a:lstStyle>
            <a:lvl1pPr>
              <a:defRPr b="0">
                <a:solidFill>
                  <a:schemeClr val="tx2"/>
                </a:solidFill>
              </a:defRPr>
            </a:lvl1pPr>
          </a:lstStyle>
          <a:p>
            <a:pP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0" y="8310563"/>
            <a:ext cx="30243463" cy="3481387"/>
          </a:xfrm>
          <a:prstGeom prst="rect">
            <a:avLst/>
          </a:prstGeom>
          <a:noFill/>
          <a:ln w="9525" algn="ctr">
            <a:noFill/>
            <a:miter lim="800000"/>
            <a:headEnd/>
            <a:tailEnd/>
          </a:ln>
        </p:spPr>
        <p:txBody>
          <a:bodyPr vert="horz" wrap="square" lIns="1870848" tIns="0" rIns="1870848" bIns="0" numCol="1" anchor="ctr" anchorCtr="0" compatLnSpc="1">
            <a:prstTxWarp prst="textNoShape">
              <a:avLst/>
            </a:prstTxWarp>
          </a:bodyPr>
          <a:lstStyle/>
          <a:p>
            <a:pPr lvl="0"/>
            <a:r>
              <a:rPr lang="de-DE" smtClean="0"/>
              <a:t>Mastertitelformat bearbeiten</a:t>
            </a:r>
          </a:p>
        </p:txBody>
      </p:sp>
      <p:sp>
        <p:nvSpPr>
          <p:cNvPr id="14339" name="Rectangle 3"/>
          <p:cNvSpPr>
            <a:spLocks noGrp="1" noChangeArrowheads="1"/>
          </p:cNvSpPr>
          <p:nvPr>
            <p:ph type="body" idx="1"/>
          </p:nvPr>
        </p:nvSpPr>
        <p:spPr bwMode="auto">
          <a:xfrm>
            <a:off x="1428750" y="12858750"/>
            <a:ext cx="24099838" cy="23321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9" name="Rectangle 5"/>
          <p:cNvSpPr>
            <a:spLocks noGrp="1" noChangeArrowheads="1"/>
          </p:cNvSpPr>
          <p:nvPr>
            <p:ph type="ftr" sz="quarter" idx="3"/>
          </p:nvPr>
        </p:nvSpPr>
        <p:spPr bwMode="auto">
          <a:xfrm>
            <a:off x="0" y="36452175"/>
            <a:ext cx="30243463" cy="2613025"/>
          </a:xfrm>
          <a:prstGeom prst="rect">
            <a:avLst/>
          </a:prstGeom>
          <a:noFill/>
          <a:ln w="9525">
            <a:noFill/>
            <a:miter lim="800000"/>
            <a:headEnd/>
            <a:tailEnd/>
          </a:ln>
        </p:spPr>
        <p:txBody>
          <a:bodyPr vert="horz" wrap="square" lIns="1870848" tIns="0" rIns="0" bIns="0" numCol="1" anchor="ctr" anchorCtr="0" compatLnSpc="1">
            <a:prstTxWarp prst="textNoShape">
              <a:avLst/>
            </a:prstTxWarp>
          </a:bodyPr>
          <a:lstStyle>
            <a:lvl1pPr defTabSz="3925428" fontAlgn="auto">
              <a:spcBef>
                <a:spcPts val="0"/>
              </a:spcBef>
              <a:spcAft>
                <a:spcPts val="0"/>
              </a:spcAft>
              <a:defRPr sz="4300" b="1">
                <a:solidFill>
                  <a:schemeClr val="tx2"/>
                </a:solidFill>
                <a:latin typeface="Arial" pitchFamily="34" charset="0"/>
                <a:cs typeface="Arial" pitchFamily="34" charset="0"/>
              </a:defRPr>
            </a:lvl1pPr>
          </a:lstStyle>
          <a:p>
            <a:pPr>
              <a:defRPr/>
            </a:pPr>
            <a:endParaRPr lang="de-DE"/>
          </a:p>
        </p:txBody>
      </p:sp>
      <p:pic>
        <p:nvPicPr>
          <p:cNvPr id="14341" name="Picture 13" descr="header_pp"/>
          <p:cNvPicPr>
            <a:picLocks noChangeAspect="1" noChangeArrowheads="1"/>
          </p:cNvPicPr>
          <p:nvPr/>
        </p:nvPicPr>
        <p:blipFill>
          <a:blip r:embed="rId13"/>
          <a:srcRect/>
          <a:stretch>
            <a:fillRect/>
          </a:stretch>
        </p:blipFill>
        <p:spPr bwMode="auto">
          <a:xfrm>
            <a:off x="0" y="660400"/>
            <a:ext cx="30243463" cy="5805488"/>
          </a:xfrm>
          <a:prstGeom prst="rect">
            <a:avLst/>
          </a:prstGeom>
          <a:noFill/>
          <a:ln w="9525">
            <a:noFill/>
            <a:miter lim="800000"/>
            <a:headEnd/>
            <a:tailEnd/>
          </a:ln>
        </p:spPr>
      </p:pic>
      <p:pic>
        <p:nvPicPr>
          <p:cNvPr id="14342" name="Picture 14" descr="logo_LDC"/>
          <p:cNvPicPr>
            <a:picLocks noChangeAspect="1" noChangeArrowheads="1"/>
          </p:cNvPicPr>
          <p:nvPr/>
        </p:nvPicPr>
        <p:blipFill>
          <a:blip r:embed="rId14"/>
          <a:srcRect/>
          <a:stretch>
            <a:fillRect/>
          </a:stretch>
        </p:blipFill>
        <p:spPr bwMode="auto">
          <a:xfrm>
            <a:off x="23371175" y="1474788"/>
            <a:ext cx="6294438" cy="4384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9500">
          <a:solidFill>
            <a:schemeClr val="tx2"/>
          </a:solidFill>
          <a:latin typeface="+mj-lt"/>
          <a:ea typeface="+mj-ea"/>
          <a:cs typeface="+mj-cs"/>
        </a:defRPr>
      </a:lvl1pPr>
      <a:lvl2pPr algn="l" rtl="0" eaLnBrk="0" fontAlgn="base" hangingPunct="0">
        <a:lnSpc>
          <a:spcPct val="87000"/>
        </a:lnSpc>
        <a:spcBef>
          <a:spcPct val="0"/>
        </a:spcBef>
        <a:spcAft>
          <a:spcPct val="0"/>
        </a:spcAft>
        <a:defRPr sz="9500">
          <a:solidFill>
            <a:schemeClr val="tx2"/>
          </a:solidFill>
          <a:latin typeface="Arial" charset="0"/>
        </a:defRPr>
      </a:lvl2pPr>
      <a:lvl3pPr algn="l" rtl="0" eaLnBrk="0" fontAlgn="base" hangingPunct="0">
        <a:lnSpc>
          <a:spcPct val="87000"/>
        </a:lnSpc>
        <a:spcBef>
          <a:spcPct val="0"/>
        </a:spcBef>
        <a:spcAft>
          <a:spcPct val="0"/>
        </a:spcAft>
        <a:defRPr sz="9500">
          <a:solidFill>
            <a:schemeClr val="tx2"/>
          </a:solidFill>
          <a:latin typeface="Arial" charset="0"/>
        </a:defRPr>
      </a:lvl3pPr>
      <a:lvl4pPr algn="l" rtl="0" eaLnBrk="0" fontAlgn="base" hangingPunct="0">
        <a:lnSpc>
          <a:spcPct val="87000"/>
        </a:lnSpc>
        <a:spcBef>
          <a:spcPct val="0"/>
        </a:spcBef>
        <a:spcAft>
          <a:spcPct val="0"/>
        </a:spcAft>
        <a:defRPr sz="9500">
          <a:solidFill>
            <a:schemeClr val="tx2"/>
          </a:solidFill>
          <a:latin typeface="Arial" charset="0"/>
        </a:defRPr>
      </a:lvl4pPr>
      <a:lvl5pPr algn="l" rtl="0" eaLnBrk="0" fontAlgn="base" hangingPunct="0">
        <a:lnSpc>
          <a:spcPct val="87000"/>
        </a:lnSpc>
        <a:spcBef>
          <a:spcPct val="0"/>
        </a:spcBef>
        <a:spcAft>
          <a:spcPct val="0"/>
        </a:spcAft>
        <a:defRPr sz="9500">
          <a:solidFill>
            <a:schemeClr val="tx2"/>
          </a:solidFill>
          <a:latin typeface="Arial" charset="0"/>
        </a:defRPr>
      </a:lvl5pPr>
      <a:lvl6pPr marL="1980225" algn="l" rtl="0" eaLnBrk="1" fontAlgn="base" hangingPunct="1">
        <a:lnSpc>
          <a:spcPct val="87000"/>
        </a:lnSpc>
        <a:spcBef>
          <a:spcPct val="0"/>
        </a:spcBef>
        <a:spcAft>
          <a:spcPct val="0"/>
        </a:spcAft>
        <a:defRPr sz="9500">
          <a:solidFill>
            <a:schemeClr val="tx2"/>
          </a:solidFill>
          <a:latin typeface="Arial" charset="0"/>
        </a:defRPr>
      </a:lvl6pPr>
      <a:lvl7pPr marL="3960449" algn="l" rtl="0" eaLnBrk="1" fontAlgn="base" hangingPunct="1">
        <a:lnSpc>
          <a:spcPct val="87000"/>
        </a:lnSpc>
        <a:spcBef>
          <a:spcPct val="0"/>
        </a:spcBef>
        <a:spcAft>
          <a:spcPct val="0"/>
        </a:spcAft>
        <a:defRPr sz="9500">
          <a:solidFill>
            <a:schemeClr val="tx2"/>
          </a:solidFill>
          <a:latin typeface="Arial" charset="0"/>
        </a:defRPr>
      </a:lvl7pPr>
      <a:lvl8pPr marL="5940674" algn="l" rtl="0" eaLnBrk="1" fontAlgn="base" hangingPunct="1">
        <a:lnSpc>
          <a:spcPct val="87000"/>
        </a:lnSpc>
        <a:spcBef>
          <a:spcPct val="0"/>
        </a:spcBef>
        <a:spcAft>
          <a:spcPct val="0"/>
        </a:spcAft>
        <a:defRPr sz="9500">
          <a:solidFill>
            <a:schemeClr val="tx2"/>
          </a:solidFill>
          <a:latin typeface="Arial" charset="0"/>
        </a:defRPr>
      </a:lvl8pPr>
      <a:lvl9pPr marL="7920899" algn="l" rtl="0" eaLnBrk="1" fontAlgn="base" hangingPunct="1">
        <a:lnSpc>
          <a:spcPct val="87000"/>
        </a:lnSpc>
        <a:spcBef>
          <a:spcPct val="0"/>
        </a:spcBef>
        <a:spcAft>
          <a:spcPct val="0"/>
        </a:spcAft>
        <a:defRPr sz="9500">
          <a:solidFill>
            <a:schemeClr val="tx2"/>
          </a:solidFill>
          <a:latin typeface="Arial" charset="0"/>
        </a:defRPr>
      </a:lvl9pPr>
    </p:titleStyle>
    <p:bodyStyle>
      <a:lvl1pPr marL="1484313" indent="-1484313" algn="l" rtl="0" eaLnBrk="0" fontAlgn="base" hangingPunct="0">
        <a:spcBef>
          <a:spcPct val="25000"/>
        </a:spcBef>
        <a:spcAft>
          <a:spcPct val="25000"/>
        </a:spcAft>
        <a:buChar char="•"/>
        <a:defRPr sz="6900">
          <a:solidFill>
            <a:schemeClr val="tx1"/>
          </a:solidFill>
          <a:latin typeface="+mn-lt"/>
          <a:ea typeface="+mn-ea"/>
          <a:cs typeface="+mn-cs"/>
        </a:defRPr>
      </a:lvl1pPr>
      <a:lvl2pPr marL="1195388" indent="-1189038" algn="l" rtl="0" eaLnBrk="0" fontAlgn="base" hangingPunct="0">
        <a:spcBef>
          <a:spcPct val="25000"/>
        </a:spcBef>
        <a:spcAft>
          <a:spcPct val="25000"/>
        </a:spcAft>
        <a:buClr>
          <a:schemeClr val="folHlink"/>
        </a:buClr>
        <a:buSzPct val="80000"/>
        <a:buFont typeface="Wingdings" pitchFamily="2" charset="2"/>
        <a:buChar char="n"/>
        <a:defRPr sz="6900">
          <a:solidFill>
            <a:schemeClr val="tx1"/>
          </a:solidFill>
          <a:latin typeface="+mn-lt"/>
        </a:defRPr>
      </a:lvl2pPr>
      <a:lvl3pPr marL="2351088" indent="-1147763" algn="l" rtl="0" eaLnBrk="0" fontAlgn="base" hangingPunct="0">
        <a:spcBef>
          <a:spcPct val="25000"/>
        </a:spcBef>
        <a:spcAft>
          <a:spcPct val="25000"/>
        </a:spcAft>
        <a:buClr>
          <a:schemeClr val="folHlink"/>
        </a:buClr>
        <a:buSzPct val="80000"/>
        <a:buFont typeface="Wingdings" pitchFamily="2" charset="2"/>
        <a:buChar char="n"/>
        <a:defRPr sz="6900">
          <a:solidFill>
            <a:schemeClr val="tx1"/>
          </a:solidFill>
          <a:latin typeface="+mn-lt"/>
        </a:defRPr>
      </a:lvl3pPr>
      <a:lvl4pPr marL="3546475" indent="-1189038" algn="l" rtl="0" eaLnBrk="0" fontAlgn="base" hangingPunct="0">
        <a:spcBef>
          <a:spcPct val="25000"/>
        </a:spcBef>
        <a:spcAft>
          <a:spcPct val="25000"/>
        </a:spcAft>
        <a:buClr>
          <a:schemeClr val="hlink"/>
        </a:buClr>
        <a:buSzPct val="80000"/>
        <a:buFont typeface="Wingdings" pitchFamily="2" charset="2"/>
        <a:buChar char="n"/>
        <a:defRPr sz="6900">
          <a:solidFill>
            <a:schemeClr val="tx1"/>
          </a:solidFill>
          <a:latin typeface="+mn-lt"/>
        </a:defRPr>
      </a:lvl4pPr>
      <a:lvl5pPr marL="3554413" indent="4364038" algn="l" rtl="0" eaLnBrk="0" fontAlgn="base" hangingPunct="0">
        <a:spcBef>
          <a:spcPct val="25000"/>
        </a:spcBef>
        <a:spcAft>
          <a:spcPct val="25000"/>
        </a:spcAft>
        <a:buChar char="»"/>
        <a:defRPr sz="6900">
          <a:solidFill>
            <a:schemeClr val="tx1"/>
          </a:solidFill>
          <a:latin typeface="+mn-lt"/>
        </a:defRPr>
      </a:lvl5pPr>
      <a:lvl6pPr marL="5535005" algn="l" rtl="0" eaLnBrk="1" fontAlgn="base" hangingPunct="1">
        <a:spcBef>
          <a:spcPct val="25000"/>
        </a:spcBef>
        <a:spcAft>
          <a:spcPct val="25000"/>
        </a:spcAft>
        <a:defRPr sz="7400">
          <a:solidFill>
            <a:schemeClr val="tx1"/>
          </a:solidFill>
          <a:latin typeface="+mn-lt"/>
        </a:defRPr>
      </a:lvl6pPr>
      <a:lvl7pPr marL="7515230" algn="l" rtl="0" eaLnBrk="1" fontAlgn="base" hangingPunct="1">
        <a:spcBef>
          <a:spcPct val="25000"/>
        </a:spcBef>
        <a:spcAft>
          <a:spcPct val="25000"/>
        </a:spcAft>
        <a:defRPr sz="7400">
          <a:solidFill>
            <a:schemeClr val="tx1"/>
          </a:solidFill>
          <a:latin typeface="+mn-lt"/>
        </a:defRPr>
      </a:lvl7pPr>
      <a:lvl8pPr marL="9495454" algn="l" rtl="0" eaLnBrk="1" fontAlgn="base" hangingPunct="1">
        <a:spcBef>
          <a:spcPct val="25000"/>
        </a:spcBef>
        <a:spcAft>
          <a:spcPct val="25000"/>
        </a:spcAft>
        <a:defRPr sz="7400">
          <a:solidFill>
            <a:schemeClr val="tx1"/>
          </a:solidFill>
          <a:latin typeface="+mn-lt"/>
        </a:defRPr>
      </a:lvl8pPr>
      <a:lvl9pPr marL="11475679" algn="l" rtl="0" eaLnBrk="1" fontAlgn="base" hangingPunct="1">
        <a:spcBef>
          <a:spcPct val="25000"/>
        </a:spcBef>
        <a:spcAft>
          <a:spcPct val="25000"/>
        </a:spcAft>
        <a:defRPr sz="7400">
          <a:solidFill>
            <a:schemeClr val="tx1"/>
          </a:solidFill>
          <a:latin typeface="+mn-lt"/>
        </a:defRPr>
      </a:lvl9pPr>
    </p:bodyStyle>
    <p:otherStyle>
      <a:defPPr>
        <a:defRPr lang="de-DE"/>
      </a:defPPr>
      <a:lvl1pPr marL="0" algn="l" defTabSz="3960449" rtl="0" eaLnBrk="1" latinLnBrk="0" hangingPunct="1">
        <a:defRPr sz="7800" kern="1200">
          <a:solidFill>
            <a:schemeClr val="tx1"/>
          </a:solidFill>
          <a:latin typeface="+mn-lt"/>
          <a:ea typeface="+mn-ea"/>
          <a:cs typeface="+mn-cs"/>
        </a:defRPr>
      </a:lvl1pPr>
      <a:lvl2pPr marL="1980225" algn="l" defTabSz="3960449" rtl="0" eaLnBrk="1" latinLnBrk="0" hangingPunct="1">
        <a:defRPr sz="7800" kern="1200">
          <a:solidFill>
            <a:schemeClr val="tx1"/>
          </a:solidFill>
          <a:latin typeface="+mn-lt"/>
          <a:ea typeface="+mn-ea"/>
          <a:cs typeface="+mn-cs"/>
        </a:defRPr>
      </a:lvl2pPr>
      <a:lvl3pPr marL="3960449" algn="l" defTabSz="3960449" rtl="0" eaLnBrk="1" latinLnBrk="0" hangingPunct="1">
        <a:defRPr sz="7800" kern="1200">
          <a:solidFill>
            <a:schemeClr val="tx1"/>
          </a:solidFill>
          <a:latin typeface="+mn-lt"/>
          <a:ea typeface="+mn-ea"/>
          <a:cs typeface="+mn-cs"/>
        </a:defRPr>
      </a:lvl3pPr>
      <a:lvl4pPr marL="5940674" algn="l" defTabSz="3960449" rtl="0" eaLnBrk="1" latinLnBrk="0" hangingPunct="1">
        <a:defRPr sz="7800" kern="1200">
          <a:solidFill>
            <a:schemeClr val="tx1"/>
          </a:solidFill>
          <a:latin typeface="+mn-lt"/>
          <a:ea typeface="+mn-ea"/>
          <a:cs typeface="+mn-cs"/>
        </a:defRPr>
      </a:lvl4pPr>
      <a:lvl5pPr marL="7920899" algn="l" defTabSz="3960449" rtl="0" eaLnBrk="1" latinLnBrk="0" hangingPunct="1">
        <a:defRPr sz="7800" kern="1200">
          <a:solidFill>
            <a:schemeClr val="tx1"/>
          </a:solidFill>
          <a:latin typeface="+mn-lt"/>
          <a:ea typeface="+mn-ea"/>
          <a:cs typeface="+mn-cs"/>
        </a:defRPr>
      </a:lvl5pPr>
      <a:lvl6pPr marL="9901123" algn="l" defTabSz="3960449" rtl="0" eaLnBrk="1" latinLnBrk="0" hangingPunct="1">
        <a:defRPr sz="7800" kern="1200">
          <a:solidFill>
            <a:schemeClr val="tx1"/>
          </a:solidFill>
          <a:latin typeface="+mn-lt"/>
          <a:ea typeface="+mn-ea"/>
          <a:cs typeface="+mn-cs"/>
        </a:defRPr>
      </a:lvl6pPr>
      <a:lvl7pPr marL="11881348" algn="l" defTabSz="3960449" rtl="0" eaLnBrk="1" latinLnBrk="0" hangingPunct="1">
        <a:defRPr sz="7800" kern="1200">
          <a:solidFill>
            <a:schemeClr val="tx1"/>
          </a:solidFill>
          <a:latin typeface="+mn-lt"/>
          <a:ea typeface="+mn-ea"/>
          <a:cs typeface="+mn-cs"/>
        </a:defRPr>
      </a:lvl7pPr>
      <a:lvl8pPr marL="13861572" algn="l" defTabSz="3960449" rtl="0" eaLnBrk="1" latinLnBrk="0" hangingPunct="1">
        <a:defRPr sz="7800" kern="1200">
          <a:solidFill>
            <a:schemeClr val="tx1"/>
          </a:solidFill>
          <a:latin typeface="+mn-lt"/>
          <a:ea typeface="+mn-ea"/>
          <a:cs typeface="+mn-cs"/>
        </a:defRPr>
      </a:lvl8pPr>
      <a:lvl9pPr marL="15841797" algn="l" defTabSz="3960449"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chart" Target="../charts/chart4.xml"/><Relationship Id="rId12" Type="http://schemas.openxmlformats.org/officeDocument/2006/relationships/image" Target="../media/image9.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hart" Target="../charts/chart3.xml"/><Relationship Id="rId11" Type="http://schemas.openxmlformats.org/officeDocument/2006/relationships/image" Target="../media/image8.jpeg"/><Relationship Id="rId5" Type="http://schemas.openxmlformats.org/officeDocument/2006/relationships/chart" Target="../charts/chart2.xml"/><Relationship Id="rId15" Type="http://schemas.openxmlformats.org/officeDocument/2006/relationships/image" Target="../media/image12.jpeg"/><Relationship Id="rId10" Type="http://schemas.openxmlformats.org/officeDocument/2006/relationships/image" Target="../media/image7.jpeg"/><Relationship Id="rId4" Type="http://schemas.openxmlformats.org/officeDocument/2006/relationships/chart" Target="../charts/chart1.xml"/><Relationship Id="rId9" Type="http://schemas.openxmlformats.org/officeDocument/2006/relationships/oleObject" Target="../embeddings/oleObject2.bin"/><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Abgerundetes Rechteck 346"/>
          <p:cNvSpPr>
            <a:spLocks noChangeArrowheads="1"/>
          </p:cNvSpPr>
          <p:nvPr/>
        </p:nvSpPr>
        <p:spPr bwMode="auto">
          <a:xfrm>
            <a:off x="692150" y="13641388"/>
            <a:ext cx="14179550" cy="7104062"/>
          </a:xfrm>
          <a:prstGeom prst="roundRect">
            <a:avLst>
              <a:gd name="adj" fmla="val 3995"/>
            </a:avLst>
          </a:prstGeom>
          <a:noFill/>
          <a:ln w="50800" algn="ctr">
            <a:solidFill>
              <a:srgbClr val="3399FF"/>
            </a:solidFill>
            <a:round/>
            <a:headEnd/>
            <a:tailEnd/>
          </a:ln>
        </p:spPr>
        <p:txBody>
          <a:bodyPr lIns="91428" tIns="45715" rIns="91428" bIns="45715"/>
          <a:lstStyle/>
          <a:p>
            <a:pPr defTabSz="914400"/>
            <a:endParaRPr lang="de-DE" sz="1800"/>
          </a:p>
        </p:txBody>
      </p:sp>
      <p:sp>
        <p:nvSpPr>
          <p:cNvPr id="259" name="Text Box 3"/>
          <p:cNvSpPr txBox="1">
            <a:spLocks noChangeArrowheads="1"/>
          </p:cNvSpPr>
          <p:nvPr/>
        </p:nvSpPr>
        <p:spPr bwMode="auto">
          <a:xfrm>
            <a:off x="838200" y="4284663"/>
            <a:ext cx="13982700" cy="9231312"/>
          </a:xfrm>
          <a:prstGeom prst="rect">
            <a:avLst/>
          </a:prstGeom>
          <a:solidFill>
            <a:schemeClr val="bg1"/>
          </a:solidFill>
          <a:ln w="25400" algn="ctr">
            <a:solidFill>
              <a:schemeClr val="tx2"/>
            </a:solidFill>
            <a:miter lim="800000"/>
            <a:headEnd/>
            <a:tailEnd/>
          </a:ln>
        </p:spPr>
        <p:txBody>
          <a:bodyPr lIns="91428" tIns="118786" rIns="233971" bIns="118786">
            <a:spAutoFit/>
          </a:bodyPr>
          <a:lstStyle/>
          <a:p>
            <a:pPr marL="95250" algn="just"/>
            <a:r>
              <a:rPr lang="en-US" sz="2800">
                <a:solidFill>
                  <a:srgbClr val="000000"/>
                </a:solidFill>
              </a:rPr>
              <a:t>Cyclin-dependent kinase (CDK) family members that trigger passage through the cell cycle have been considered as attractive therapeutic targets for years, especially for cancer. Over time this enthusiasm vanished, since the 1</a:t>
            </a:r>
            <a:r>
              <a:rPr lang="en-US" sz="2800" baseline="30000">
                <a:solidFill>
                  <a:srgbClr val="000000"/>
                </a:solidFill>
              </a:rPr>
              <a:t>st</a:t>
            </a:r>
            <a:r>
              <a:rPr lang="en-US" sz="2800">
                <a:solidFill>
                  <a:srgbClr val="000000"/>
                </a:solidFill>
              </a:rPr>
              <a:t> generation of CDK inhibitors resulted in disappointing clinical outcomes due to small therapeutic windows. CDK inhibitors affecting processes such as transcription and RNA processing have caught less attention so far, although experimental evidence for their involvement in different pathological processes is emerging. As a general regulator of cell cycle and transcription, CDK7 is being discussed as a therapeutic target for cancer although it has also been considered a double edged sword because of its central role in transcription (TFIIH component) as well as in the cell cycle (CDK-activating kinase (CAK)). Extending the role of the molecular target, CDK7, to a CDK7 inhibitor, the double edged sword hypothesis argues either in favor of good oncology target properties or safety issues. To achieve clarity for this </a:t>
            </a:r>
            <a:r>
              <a:rPr lang="en-US" sz="2800"/>
              <a:t>conundrum</a:t>
            </a:r>
            <a:r>
              <a:rPr lang="en-US" sz="2800">
                <a:solidFill>
                  <a:srgbClr val="000000"/>
                </a:solidFill>
              </a:rPr>
              <a:t>, we generated picomolar and mono-selective CDK7 inhibitors through rationale design efforts. Inhibitors from our proprietary lead series demonstrated </a:t>
            </a:r>
            <a:r>
              <a:rPr lang="en-US" sz="2800" i="1">
                <a:solidFill>
                  <a:srgbClr val="000000"/>
                </a:solidFill>
              </a:rPr>
              <a:t>in vivo </a:t>
            </a:r>
            <a:r>
              <a:rPr lang="en-US" sz="2800">
                <a:solidFill>
                  <a:srgbClr val="000000"/>
                </a:solidFill>
              </a:rPr>
              <a:t>efficacy in a breast cancer xenograft model without causing toxic or adverse effects. Even more surprisingly, such highly selective CDK7 inhibitors showed a distinct responder profile of sensitive cell lines from a panel of more than 120 different human cancer cell lines. Therefore, selective CDK7 inhibitors shall not be considered as non-specific cytotoxic agents. Rather they are novel starting points of personalized therapy for certain tumor types. </a:t>
            </a:r>
            <a:endParaRPr lang="de-DE" sz="2800">
              <a:solidFill>
                <a:srgbClr val="000000"/>
              </a:solidFill>
            </a:endParaRPr>
          </a:p>
        </p:txBody>
      </p:sp>
      <p:sp>
        <p:nvSpPr>
          <p:cNvPr id="1030" name="Abgerundetes Rechteck 603"/>
          <p:cNvSpPr>
            <a:spLocks noChangeArrowheads="1"/>
          </p:cNvSpPr>
          <p:nvPr/>
        </p:nvSpPr>
        <p:spPr bwMode="auto">
          <a:xfrm>
            <a:off x="15403513" y="15468600"/>
            <a:ext cx="14177962" cy="8572500"/>
          </a:xfrm>
          <a:prstGeom prst="roundRect">
            <a:avLst>
              <a:gd name="adj" fmla="val 3995"/>
            </a:avLst>
          </a:prstGeom>
          <a:noFill/>
          <a:ln w="50800" algn="ctr">
            <a:solidFill>
              <a:srgbClr val="3399FF"/>
            </a:solidFill>
            <a:round/>
            <a:headEnd/>
            <a:tailEnd/>
          </a:ln>
        </p:spPr>
        <p:txBody>
          <a:bodyPr lIns="91428" tIns="45715" rIns="91428" bIns="45715"/>
          <a:lstStyle/>
          <a:p>
            <a:pPr defTabSz="914400"/>
            <a:endParaRPr lang="de-DE" sz="1800"/>
          </a:p>
        </p:txBody>
      </p:sp>
      <p:sp>
        <p:nvSpPr>
          <p:cNvPr id="1031" name="Abgerundetes Rechteck 604"/>
          <p:cNvSpPr>
            <a:spLocks noChangeArrowheads="1"/>
          </p:cNvSpPr>
          <p:nvPr/>
        </p:nvSpPr>
        <p:spPr bwMode="auto">
          <a:xfrm>
            <a:off x="700088" y="21050250"/>
            <a:ext cx="14179550" cy="9436100"/>
          </a:xfrm>
          <a:prstGeom prst="roundRect">
            <a:avLst>
              <a:gd name="adj" fmla="val 3995"/>
            </a:avLst>
          </a:prstGeom>
          <a:noFill/>
          <a:ln w="50800" algn="ctr">
            <a:solidFill>
              <a:srgbClr val="3399FF"/>
            </a:solidFill>
            <a:round/>
            <a:headEnd/>
            <a:tailEnd/>
          </a:ln>
        </p:spPr>
        <p:txBody>
          <a:bodyPr lIns="91428" tIns="45715" rIns="91428" bIns="45715"/>
          <a:lstStyle/>
          <a:p>
            <a:pPr defTabSz="914400"/>
            <a:endParaRPr lang="de-DE" sz="1800"/>
          </a:p>
        </p:txBody>
      </p:sp>
      <p:sp>
        <p:nvSpPr>
          <p:cNvPr id="1032" name="Abgerundetes Rechteck 605"/>
          <p:cNvSpPr>
            <a:spLocks noChangeArrowheads="1"/>
          </p:cNvSpPr>
          <p:nvPr/>
        </p:nvSpPr>
        <p:spPr bwMode="auto">
          <a:xfrm>
            <a:off x="684213" y="30822900"/>
            <a:ext cx="14179550" cy="6399213"/>
          </a:xfrm>
          <a:prstGeom prst="roundRect">
            <a:avLst>
              <a:gd name="adj" fmla="val 3995"/>
            </a:avLst>
          </a:prstGeom>
          <a:noFill/>
          <a:ln w="50800" algn="ctr">
            <a:solidFill>
              <a:srgbClr val="3399FF"/>
            </a:solidFill>
            <a:round/>
            <a:headEnd/>
            <a:tailEnd/>
          </a:ln>
        </p:spPr>
        <p:txBody>
          <a:bodyPr lIns="91428" tIns="45715" rIns="91428" bIns="45715"/>
          <a:lstStyle/>
          <a:p>
            <a:pPr defTabSz="914400"/>
            <a:endParaRPr lang="de-DE" sz="1800"/>
          </a:p>
        </p:txBody>
      </p:sp>
      <p:sp>
        <p:nvSpPr>
          <p:cNvPr id="1033" name="Abgerundetes Rechteck 606"/>
          <p:cNvSpPr>
            <a:spLocks noChangeArrowheads="1"/>
          </p:cNvSpPr>
          <p:nvPr/>
        </p:nvSpPr>
        <p:spPr bwMode="auto">
          <a:xfrm>
            <a:off x="15387638" y="4427538"/>
            <a:ext cx="14177962" cy="10736262"/>
          </a:xfrm>
          <a:prstGeom prst="roundRect">
            <a:avLst>
              <a:gd name="adj" fmla="val 3995"/>
            </a:avLst>
          </a:prstGeom>
          <a:noFill/>
          <a:ln w="50800" algn="ctr">
            <a:solidFill>
              <a:srgbClr val="3399FF"/>
            </a:solidFill>
            <a:round/>
            <a:headEnd/>
            <a:tailEnd/>
          </a:ln>
        </p:spPr>
        <p:txBody>
          <a:bodyPr lIns="91428" tIns="45715" rIns="91428" bIns="45715"/>
          <a:lstStyle/>
          <a:p>
            <a:pPr defTabSz="914400"/>
            <a:endParaRPr lang="de-DE" sz="1800"/>
          </a:p>
        </p:txBody>
      </p:sp>
      <p:sp>
        <p:nvSpPr>
          <p:cNvPr id="1034" name="Abgerundetes Rechteck 607"/>
          <p:cNvSpPr>
            <a:spLocks noChangeArrowheads="1"/>
          </p:cNvSpPr>
          <p:nvPr/>
        </p:nvSpPr>
        <p:spPr bwMode="auto">
          <a:xfrm>
            <a:off x="15368588" y="24415750"/>
            <a:ext cx="14177962" cy="5416550"/>
          </a:xfrm>
          <a:prstGeom prst="roundRect">
            <a:avLst>
              <a:gd name="adj" fmla="val 3995"/>
            </a:avLst>
          </a:prstGeom>
          <a:noFill/>
          <a:ln w="50800" algn="ctr">
            <a:solidFill>
              <a:srgbClr val="3399FF"/>
            </a:solidFill>
            <a:round/>
            <a:headEnd/>
            <a:tailEnd/>
          </a:ln>
        </p:spPr>
        <p:txBody>
          <a:bodyPr lIns="91428" tIns="45715" rIns="91428" bIns="45715"/>
          <a:lstStyle/>
          <a:p>
            <a:pPr defTabSz="914400"/>
            <a:endParaRPr lang="de-DE" sz="1800"/>
          </a:p>
        </p:txBody>
      </p:sp>
      <p:sp>
        <p:nvSpPr>
          <p:cNvPr id="1035" name="Rectangle 37"/>
          <p:cNvSpPr>
            <a:spLocks noChangeArrowheads="1"/>
          </p:cNvSpPr>
          <p:nvPr/>
        </p:nvSpPr>
        <p:spPr bwMode="auto">
          <a:xfrm>
            <a:off x="1785938" y="13950950"/>
            <a:ext cx="11945937" cy="954088"/>
          </a:xfrm>
          <a:prstGeom prst="rect">
            <a:avLst/>
          </a:prstGeom>
          <a:noFill/>
          <a:ln w="9525">
            <a:noFill/>
            <a:miter lim="800000"/>
            <a:headEnd/>
            <a:tailEnd/>
          </a:ln>
        </p:spPr>
        <p:txBody>
          <a:bodyPr lIns="91428" tIns="45715" rIns="91428" bIns="45715">
            <a:spAutoFit/>
          </a:bodyPr>
          <a:lstStyle/>
          <a:p>
            <a:pPr algn="ctr" defTabSz="914400"/>
            <a:r>
              <a:rPr lang="en-GB" sz="2800" b="1"/>
              <a:t>Dual role of CDK7 in cell cycle and transcription</a:t>
            </a:r>
          </a:p>
          <a:p>
            <a:pPr algn="ctr" defTabSz="914400"/>
            <a:endParaRPr lang="en-GB" sz="2800" b="1">
              <a:cs typeface="Arial" charset="0"/>
            </a:endParaRPr>
          </a:p>
        </p:txBody>
      </p:sp>
      <p:sp>
        <p:nvSpPr>
          <p:cNvPr id="1036" name="Abgerundetes Rechteck 605"/>
          <p:cNvSpPr>
            <a:spLocks noChangeArrowheads="1"/>
          </p:cNvSpPr>
          <p:nvPr/>
        </p:nvSpPr>
        <p:spPr bwMode="auto">
          <a:xfrm>
            <a:off x="15378113" y="30213300"/>
            <a:ext cx="14179550" cy="8401050"/>
          </a:xfrm>
          <a:prstGeom prst="roundRect">
            <a:avLst>
              <a:gd name="adj" fmla="val 3995"/>
            </a:avLst>
          </a:prstGeom>
          <a:noFill/>
          <a:ln w="50800" algn="ctr">
            <a:solidFill>
              <a:schemeClr val="folHlink"/>
            </a:solidFill>
            <a:round/>
            <a:headEnd/>
            <a:tailEnd/>
          </a:ln>
        </p:spPr>
        <p:txBody>
          <a:bodyPr lIns="91428" tIns="45715" rIns="91428" bIns="45715"/>
          <a:lstStyle/>
          <a:p>
            <a:pPr defTabSz="914400"/>
            <a:endParaRPr lang="de-DE" sz="1800"/>
          </a:p>
        </p:txBody>
      </p:sp>
      <p:sp>
        <p:nvSpPr>
          <p:cNvPr id="2" name="Textfeld 321"/>
          <p:cNvSpPr txBox="1">
            <a:spLocks noChangeArrowheads="1"/>
          </p:cNvSpPr>
          <p:nvPr/>
        </p:nvSpPr>
        <p:spPr bwMode="auto">
          <a:xfrm>
            <a:off x="741363" y="450850"/>
            <a:ext cx="18400712" cy="3638550"/>
          </a:xfrm>
          <a:prstGeom prst="rect">
            <a:avLst/>
          </a:prstGeom>
          <a:noFill/>
          <a:ln w="9525">
            <a:noFill/>
            <a:miter lim="800000"/>
            <a:headEnd/>
            <a:tailEnd/>
          </a:ln>
        </p:spPr>
        <p:txBody>
          <a:bodyPr wrap="none" lIns="91428" tIns="45715" rIns="91428" bIns="45715">
            <a:spAutoFit/>
          </a:bodyPr>
          <a:lstStyle/>
          <a:p>
            <a:r>
              <a:rPr lang="de-DE" sz="7200" b="1">
                <a:effectLst>
                  <a:outerShdw blurRad="38100" dist="38100" dir="2700000" algn="tl">
                    <a:srgbClr val="C0C0C0"/>
                  </a:outerShdw>
                </a:effectLst>
              </a:rPr>
              <a:t>Novel Selective Inhibitors of</a:t>
            </a:r>
            <a:br>
              <a:rPr lang="de-DE" sz="7200" b="1">
                <a:effectLst>
                  <a:outerShdw blurRad="38100" dist="38100" dir="2700000" algn="tl">
                    <a:srgbClr val="C0C0C0"/>
                  </a:outerShdw>
                </a:effectLst>
              </a:rPr>
            </a:br>
            <a:r>
              <a:rPr lang="de-DE" sz="7200" b="1">
                <a:effectLst>
                  <a:outerShdw blurRad="38100" dist="38100" dir="2700000" algn="tl">
                    <a:srgbClr val="C0C0C0"/>
                  </a:outerShdw>
                </a:effectLst>
              </a:rPr>
              <a:t>Cyclin Dependent Kinase 7 (CDK7)</a:t>
            </a:r>
          </a:p>
          <a:p>
            <a:endParaRPr lang="de-DE" sz="1200" b="1">
              <a:effectLst>
                <a:outerShdw blurRad="38100" dist="38100" dir="2700000" algn="tl">
                  <a:srgbClr val="C0C0C0"/>
                </a:outerShdw>
              </a:effectLst>
            </a:endParaRPr>
          </a:p>
          <a:p>
            <a:pPr>
              <a:lnSpc>
                <a:spcPct val="90000"/>
              </a:lnSpc>
            </a:pPr>
            <a:r>
              <a:rPr lang="de-DE" sz="2000" b="1"/>
              <a:t>J. Eickhoff*, G. Zyschinski*, A. Choidas*, P. Habenberger*, A. Wolf*, C. Degenhardt*, S. Giegold*, A. Unger*, M. Baumann*, P. Nussbaumer*, A. Ghallab</a:t>
            </a:r>
            <a:r>
              <a:rPr lang="de-DE" sz="2000" b="1" baseline="30000"/>
              <a:t>#</a:t>
            </a:r>
            <a:r>
              <a:rPr lang="de-DE" sz="2000" b="1"/>
              <a:t>, G. Guenther</a:t>
            </a:r>
            <a:r>
              <a:rPr lang="de-DE" sz="2000" b="1" baseline="30000"/>
              <a:t>#</a:t>
            </a:r>
            <a:r>
              <a:rPr lang="de-DE" sz="2000" b="1"/>
              <a:t>, J. Hengstler</a:t>
            </a:r>
            <a:r>
              <a:rPr lang="de-DE" sz="2000" b="1" baseline="30000"/>
              <a:t>#</a:t>
            </a:r>
            <a:r>
              <a:rPr lang="de-DE" sz="2000" b="1"/>
              <a:t>, B.M. Klebl* </a:t>
            </a:r>
          </a:p>
          <a:p>
            <a:pPr>
              <a:lnSpc>
                <a:spcPct val="90000"/>
              </a:lnSpc>
            </a:pPr>
            <a:endParaRPr lang="de-DE" sz="300"/>
          </a:p>
          <a:p>
            <a:pPr>
              <a:lnSpc>
                <a:spcPct val="90000"/>
              </a:lnSpc>
            </a:pPr>
            <a:r>
              <a:rPr lang="en-US" sz="2000" b="1"/>
              <a:t>*Lead Discovery Center GmbH, Emil-Figge-Str. </a:t>
            </a:r>
            <a:r>
              <a:rPr lang="de-DE" sz="2000" b="1"/>
              <a:t>76a, D-44227 Dortmund, #IfADo, Ardeystr. 67, D-44139 Dortmund</a:t>
            </a:r>
            <a:endParaRPr lang="de-DE" sz="2000"/>
          </a:p>
          <a:p>
            <a:endParaRPr lang="de-DE" sz="2000" b="1">
              <a:effectLst>
                <a:outerShdw blurRad="38100" dist="38100" dir="2700000" algn="tl">
                  <a:srgbClr val="C0C0C0"/>
                </a:outerShdw>
              </a:effectLst>
            </a:endParaRPr>
          </a:p>
        </p:txBody>
      </p:sp>
      <p:grpSp>
        <p:nvGrpSpPr>
          <p:cNvPr id="1039" name="Gruppieren 75"/>
          <p:cNvGrpSpPr>
            <a:grpSpLocks/>
          </p:cNvGrpSpPr>
          <p:nvPr/>
        </p:nvGrpSpPr>
        <p:grpSpPr bwMode="auto">
          <a:xfrm>
            <a:off x="5846763" y="15611475"/>
            <a:ext cx="2725737" cy="2771775"/>
            <a:chOff x="5561049" y="2682384"/>
            <a:chExt cx="1958867" cy="1730490"/>
          </a:xfrm>
        </p:grpSpPr>
        <p:pic>
          <p:nvPicPr>
            <p:cNvPr id="1456" name="Picture 2"/>
            <p:cNvPicPr>
              <a:picLocks noChangeAspect="1" noChangeArrowheads="1"/>
            </p:cNvPicPr>
            <p:nvPr/>
          </p:nvPicPr>
          <p:blipFill>
            <a:blip r:embed="rId3"/>
            <a:srcRect/>
            <a:stretch>
              <a:fillRect/>
            </a:stretch>
          </p:blipFill>
          <p:spPr bwMode="auto">
            <a:xfrm>
              <a:off x="5561049" y="2682384"/>
              <a:ext cx="1929070" cy="1730490"/>
            </a:xfrm>
            <a:prstGeom prst="rect">
              <a:avLst/>
            </a:prstGeom>
            <a:noFill/>
            <a:ln w="9525">
              <a:noFill/>
              <a:miter lim="800000"/>
              <a:headEnd/>
              <a:tailEnd/>
            </a:ln>
          </p:spPr>
        </p:pic>
        <p:sp>
          <p:nvSpPr>
            <p:cNvPr id="78" name="Rechteck 77"/>
            <p:cNvSpPr>
              <a:spLocks noChangeArrowheads="1"/>
            </p:cNvSpPr>
            <p:nvPr/>
          </p:nvSpPr>
          <p:spPr bwMode="auto">
            <a:xfrm>
              <a:off x="7296794" y="2702257"/>
              <a:ext cx="223122" cy="1316850"/>
            </a:xfrm>
            <a:prstGeom prst="rect">
              <a:avLst/>
            </a:prstGeom>
            <a:solidFill>
              <a:schemeClr val="bg1"/>
            </a:solidFill>
            <a:ln w="25400" algn="ctr">
              <a:noFill/>
              <a:miter lim="800000"/>
              <a:headEnd/>
              <a:tailEnd/>
            </a:ln>
          </p:spPr>
          <p:txBody>
            <a:bodyPr lIns="91428" tIns="45715" rIns="91428" bIns="45715" anchor="ctr"/>
            <a:lstStyle/>
            <a:p>
              <a:pPr algn="ctr">
                <a:defRPr/>
              </a:pPr>
              <a:endParaRPr lang="de-DE">
                <a:solidFill>
                  <a:schemeClr val="lt1"/>
                </a:solidFill>
                <a:latin typeface="+mn-lt"/>
              </a:endParaRPr>
            </a:p>
          </p:txBody>
        </p:sp>
        <p:sp>
          <p:nvSpPr>
            <p:cNvPr id="79" name="Rechteck 78"/>
            <p:cNvSpPr>
              <a:spLocks noChangeArrowheads="1"/>
            </p:cNvSpPr>
            <p:nvPr/>
          </p:nvSpPr>
          <p:spPr bwMode="auto">
            <a:xfrm>
              <a:off x="5606747" y="2718182"/>
              <a:ext cx="370973" cy="338920"/>
            </a:xfrm>
            <a:prstGeom prst="rect">
              <a:avLst/>
            </a:prstGeom>
            <a:solidFill>
              <a:schemeClr val="bg1"/>
            </a:solidFill>
            <a:ln w="25400" algn="ctr">
              <a:noFill/>
              <a:miter lim="800000"/>
              <a:headEnd/>
              <a:tailEnd/>
            </a:ln>
          </p:spPr>
          <p:txBody>
            <a:bodyPr lIns="91428" tIns="45715" rIns="91428" bIns="45715" anchor="ctr"/>
            <a:lstStyle/>
            <a:p>
              <a:pPr algn="ctr">
                <a:defRPr/>
              </a:pPr>
              <a:endParaRPr lang="de-DE">
                <a:solidFill>
                  <a:schemeClr val="lt1"/>
                </a:solidFill>
                <a:latin typeface="+mn-lt"/>
              </a:endParaRPr>
            </a:p>
          </p:txBody>
        </p:sp>
      </p:grpSp>
      <p:sp>
        <p:nvSpPr>
          <p:cNvPr id="80" name="Rechteck 79"/>
          <p:cNvSpPr>
            <a:spLocks noChangeArrowheads="1"/>
          </p:cNvSpPr>
          <p:nvPr/>
        </p:nvSpPr>
        <p:spPr bwMode="auto">
          <a:xfrm>
            <a:off x="1046163" y="14573250"/>
            <a:ext cx="13717587" cy="2246313"/>
          </a:xfrm>
          <a:prstGeom prst="rect">
            <a:avLst/>
          </a:prstGeom>
          <a:noFill/>
          <a:ln w="9525">
            <a:noFill/>
            <a:miter lim="800000"/>
            <a:headEnd/>
            <a:tailEnd/>
          </a:ln>
        </p:spPr>
        <p:txBody>
          <a:bodyPr lIns="91428" tIns="45715" rIns="91428" bIns="45715">
            <a:spAutoFit/>
          </a:bodyPr>
          <a:lstStyle/>
          <a:p>
            <a:pPr marL="180975" indent="-180975">
              <a:buFont typeface="Arial" pitchFamily="34" charset="0"/>
              <a:buChar char="•"/>
              <a:defRPr/>
            </a:pPr>
            <a:r>
              <a:rPr lang="de-DE" sz="2800" dirty="0"/>
              <a:t>CDK7, in </a:t>
            </a:r>
            <a:r>
              <a:rPr lang="de-DE" sz="2800" dirty="0" err="1"/>
              <a:t>complex</a:t>
            </a:r>
            <a:r>
              <a:rPr lang="de-DE" sz="2800" dirty="0"/>
              <a:t> </a:t>
            </a:r>
            <a:r>
              <a:rPr lang="de-DE" sz="2800" dirty="0" err="1"/>
              <a:t>with</a:t>
            </a:r>
            <a:r>
              <a:rPr lang="de-DE" sz="2800" dirty="0"/>
              <a:t> </a:t>
            </a:r>
            <a:r>
              <a:rPr lang="de-DE" sz="2800" dirty="0" err="1"/>
              <a:t>cyclin</a:t>
            </a:r>
            <a:r>
              <a:rPr lang="de-DE" sz="2800" dirty="0"/>
              <a:t> H </a:t>
            </a:r>
            <a:r>
              <a:rPr lang="de-DE" sz="2800" dirty="0" err="1"/>
              <a:t>and</a:t>
            </a:r>
            <a:r>
              <a:rPr lang="de-DE" sz="2800" dirty="0"/>
              <a:t> Mat1</a:t>
            </a:r>
            <a:r>
              <a:rPr lang="en-US" sz="2800" dirty="0"/>
              <a:t> plays roles in both the cell-division cycle and transcription (CAK &amp; TFIIH </a:t>
            </a:r>
            <a:r>
              <a:rPr lang="en-US" sz="2800" dirty="0" err="1"/>
              <a:t>kinase</a:t>
            </a:r>
            <a:r>
              <a:rPr lang="en-US" sz="2800" dirty="0"/>
              <a:t>) and as a component of the general transcription factor</a:t>
            </a:r>
            <a:endParaRPr lang="de-DE" sz="2800" dirty="0"/>
          </a:p>
          <a:p>
            <a:pPr>
              <a:buFont typeface="Arial" pitchFamily="34" charset="0"/>
              <a:buChar char="•"/>
              <a:defRPr/>
            </a:pPr>
            <a:endParaRPr lang="de-DE" sz="2800" dirty="0"/>
          </a:p>
          <a:p>
            <a:pPr>
              <a:buFont typeface="Arial" pitchFamily="34" charset="0"/>
              <a:buChar char="•"/>
              <a:defRPr/>
            </a:pPr>
            <a:endParaRPr lang="de-DE" sz="2800" dirty="0"/>
          </a:p>
        </p:txBody>
      </p:sp>
      <p:sp>
        <p:nvSpPr>
          <p:cNvPr id="1041" name="Rechteck 80"/>
          <p:cNvSpPr>
            <a:spLocks noChangeArrowheads="1"/>
          </p:cNvSpPr>
          <p:nvPr/>
        </p:nvSpPr>
        <p:spPr bwMode="auto">
          <a:xfrm>
            <a:off x="933450" y="18573750"/>
            <a:ext cx="13601700" cy="1847850"/>
          </a:xfrm>
          <a:prstGeom prst="rect">
            <a:avLst/>
          </a:prstGeom>
          <a:solidFill>
            <a:srgbClr val="3399FF"/>
          </a:solidFill>
          <a:ln w="9525" algn="ctr">
            <a:noFill/>
            <a:round/>
            <a:headEnd/>
            <a:tailEnd/>
          </a:ln>
        </p:spPr>
        <p:txBody>
          <a:bodyPr lIns="91428" tIns="45715" rIns="91428" bIns="45715" anchor="ctr"/>
          <a:lstStyle/>
          <a:p>
            <a:pPr algn="ctr"/>
            <a:r>
              <a:rPr lang="en-US" sz="2800" b="1">
                <a:solidFill>
                  <a:schemeClr val="bg1"/>
                </a:solidFill>
              </a:rPr>
              <a:t>CDK7 controls several cancer relevant processes like cell cycle, activation of transcription factors, as well as general transcription</a:t>
            </a:r>
          </a:p>
        </p:txBody>
      </p:sp>
      <p:sp>
        <p:nvSpPr>
          <p:cNvPr id="1042" name="Rechteck 81"/>
          <p:cNvSpPr>
            <a:spLocks noChangeArrowheads="1"/>
          </p:cNvSpPr>
          <p:nvPr/>
        </p:nvSpPr>
        <p:spPr bwMode="auto">
          <a:xfrm>
            <a:off x="933450" y="28394025"/>
            <a:ext cx="13600113" cy="1933575"/>
          </a:xfrm>
          <a:prstGeom prst="rect">
            <a:avLst/>
          </a:prstGeom>
          <a:solidFill>
            <a:srgbClr val="3399FF"/>
          </a:solidFill>
          <a:ln w="9525" algn="ctr">
            <a:noFill/>
            <a:round/>
            <a:headEnd/>
            <a:tailEnd/>
          </a:ln>
        </p:spPr>
        <p:txBody>
          <a:bodyPr lIns="91428" tIns="45715" rIns="91428" bIns="45715" anchor="ctr"/>
          <a:lstStyle/>
          <a:p>
            <a:pPr marL="171450" defTabSz="2724150">
              <a:tabLst>
                <a:tab pos="7256463" algn="l"/>
              </a:tabLst>
            </a:pPr>
            <a:r>
              <a:rPr lang="en-US" sz="2800" b="1">
                <a:solidFill>
                  <a:schemeClr val="bg1"/>
                </a:solidFill>
              </a:rPr>
              <a:t>CDK7 inhibitors block phosphorylation of the cellular CDK7 substrate cdc2</a:t>
            </a:r>
          </a:p>
          <a:p>
            <a:pPr marL="171450" defTabSz="2724150">
              <a:buFont typeface="Arial" charset="0"/>
              <a:buChar char="•"/>
              <a:tabLst>
                <a:tab pos="7256463" algn="l"/>
              </a:tabLst>
            </a:pPr>
            <a:endParaRPr lang="en-US" sz="1800" b="1">
              <a:solidFill>
                <a:schemeClr val="bg1"/>
              </a:solidFill>
            </a:endParaRPr>
          </a:p>
          <a:p>
            <a:pPr marL="171450" defTabSz="2724150">
              <a:lnSpc>
                <a:spcPct val="110000"/>
              </a:lnSpc>
              <a:tabLst>
                <a:tab pos="7256463" algn="l"/>
              </a:tabLst>
            </a:pPr>
            <a:r>
              <a:rPr lang="en-US" sz="2800" b="1">
                <a:solidFill>
                  <a:schemeClr val="bg1"/>
                </a:solidFill>
              </a:rPr>
              <a:t>Selective CDK7 inhibition is toxic for tumor cells, </a:t>
            </a:r>
          </a:p>
          <a:p>
            <a:pPr marL="171450" defTabSz="2724150">
              <a:lnSpc>
                <a:spcPct val="110000"/>
              </a:lnSpc>
              <a:tabLst>
                <a:tab pos="7256463" algn="l"/>
              </a:tabLst>
            </a:pPr>
            <a:r>
              <a:rPr lang="en-US" sz="2800" b="1">
                <a:solidFill>
                  <a:schemeClr val="bg1"/>
                </a:solidFill>
              </a:rPr>
              <a:t>	</a:t>
            </a:r>
            <a:r>
              <a:rPr lang="en-US" sz="2800" b="1" u="sng">
                <a:solidFill>
                  <a:schemeClr val="bg1"/>
                </a:solidFill>
              </a:rPr>
              <a:t>but</a:t>
            </a:r>
            <a:r>
              <a:rPr lang="en-US" sz="2800" b="1">
                <a:solidFill>
                  <a:schemeClr val="bg1"/>
                </a:solidFill>
              </a:rPr>
              <a:t> non-toxic for HeLas &amp; PBMCs</a:t>
            </a:r>
          </a:p>
        </p:txBody>
      </p:sp>
      <p:graphicFrame>
        <p:nvGraphicFramePr>
          <p:cNvPr id="1460" name="Group 436"/>
          <p:cNvGraphicFramePr>
            <a:graphicFrameLocks noGrp="1"/>
          </p:cNvGraphicFramePr>
          <p:nvPr/>
        </p:nvGraphicFramePr>
        <p:xfrm>
          <a:off x="1809750" y="21221700"/>
          <a:ext cx="11601450" cy="7064209"/>
        </p:xfrm>
        <a:graphic>
          <a:graphicData uri="http://schemas.openxmlformats.org/drawingml/2006/table">
            <a:tbl>
              <a:tblPr/>
              <a:tblGrid>
                <a:gridCol w="1308100"/>
                <a:gridCol w="803275"/>
                <a:gridCol w="803275"/>
                <a:gridCol w="803275"/>
                <a:gridCol w="803275"/>
                <a:gridCol w="803275"/>
                <a:gridCol w="803275"/>
                <a:gridCol w="952500"/>
                <a:gridCol w="952500"/>
                <a:gridCol w="952500"/>
                <a:gridCol w="2616200"/>
              </a:tblGrid>
              <a:tr h="4143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alibri" pitchFamily="34" charset="0"/>
                        </a:rPr>
                        <a:t> </a:t>
                      </a:r>
                    </a:p>
                  </a:txBody>
                  <a:tcPr marL="7361" marR="7361" marT="7361" marB="0" anchor="b"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Enzymatic IC50 LDC [µM]</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Cellular IC50 [µM]</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alibri" pitchFamily="34" charset="0"/>
                        </a:rPr>
                        <a:t> </a:t>
                      </a:r>
                    </a:p>
                  </a:txBody>
                  <a:tcPr marL="7361" marR="7361" marT="7361"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Company code</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CDK1</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CDK2</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CDK4</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CDK6</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CDK7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CDK9</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cdc2 Thr161p</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MDA-MB-468</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HeLa</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1" i="0" u="none" strike="noStrike" cap="none" normalizeH="0" baseline="0" smtClean="0">
                          <a:ln>
                            <a:noFill/>
                          </a:ln>
                          <a:solidFill>
                            <a:srgbClr val="000000"/>
                          </a:solidFill>
                          <a:effectLst/>
                          <a:latin typeface="Century Gothic" pitchFamily="34" charset="0"/>
                        </a:rPr>
                        <a:t>Company code</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SNS-032</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0.047</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9806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0.007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A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0.067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9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1.4</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63BE7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0.057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9867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0.005</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9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9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0.49</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756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 Reference</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Arial Unicode MS" pitchFamily="34" charset="-128"/>
                        </a:rPr>
                        <a:t>Flavopiridol</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0.037</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7A6E"/>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0.053</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9837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0.21</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63BE7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0.79</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9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0.25</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EB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0.02</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E6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0.18</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B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0.69</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97B6E"/>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 Reference</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BS-181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21</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3BE7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3.2</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58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0.057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9867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1.9</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E8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18</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CD38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18</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A9D38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30</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3BE7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Reference</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LDC-7A</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&lt;0.005 </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2.3</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BAF78"/>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&gt;30</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LDC-7B</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4.8</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DE28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0.29</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EB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&lt;0.005</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1.7</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5E8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15</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FD98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3.5</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D68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27</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75C47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LDC-7C</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10</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B6D68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3.4</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7E58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&lt;0.005</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4.7</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EE28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4.0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EE68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&gt;30</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LDC-7D</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0.6</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B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0.043</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97E6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0.007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A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0.091</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A997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4.6</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B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1.6</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A987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4.7</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A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LDC-7E</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1.7</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5E8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0.14</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B479"/>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0.016</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F6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0.23</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EE58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6.3</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3E8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2.1</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BA877"/>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8.9</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E2E38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LDC-7F</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7.7</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C7DB8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0.56</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DEB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0.027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756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0.9</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BEA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29</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68C07C"/>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9.5</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DFE28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25</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7DC67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LDC-7G</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1.3</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7E9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0.12</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BA67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0.028</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756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0.11</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BA175"/>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 </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5.5</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8696B"/>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LDC-7H</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17</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4C87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E8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&gt;10</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0.087</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A9773"/>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6.4</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1DE8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19</a:t>
                      </a:r>
                    </a:p>
                  </a:txBody>
                  <a:tcPr marL="7361" marR="7361" marT="7361" marB="0" anchor="ctr" horzOverflow="overflow">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EB84"/>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18</a:t>
                      </a:r>
                    </a:p>
                  </a:txBody>
                  <a:tcPr marL="7361" marR="7361" marT="736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27</a:t>
                      </a:r>
                    </a:p>
                  </a:txBody>
                  <a:tcPr marL="7361" marR="7361" marT="7361" marB="0" anchor="ctr" horzOverflow="overflow">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de-DE" sz="1800" b="0" i="0" u="none" strike="noStrike" cap="none" normalizeH="0" baseline="0" smtClean="0">
                          <a:ln>
                            <a:noFill/>
                          </a:ln>
                          <a:solidFill>
                            <a:srgbClr val="000000"/>
                          </a:solidFill>
                          <a:effectLst/>
                          <a:latin typeface="Century Gothic" pitchFamily="34" charset="0"/>
                        </a:rPr>
                        <a:t>CDK7 Inh. Generation 1</a:t>
                      </a:r>
                    </a:p>
                  </a:txBody>
                  <a:tcPr marL="7361" marR="7361" marT="7361"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210" name="Rechteck 83"/>
          <p:cNvSpPr>
            <a:spLocks noChangeArrowheads="1"/>
          </p:cNvSpPr>
          <p:nvPr/>
        </p:nvSpPr>
        <p:spPr bwMode="auto">
          <a:xfrm>
            <a:off x="933450" y="35185350"/>
            <a:ext cx="13600113" cy="1914525"/>
          </a:xfrm>
          <a:prstGeom prst="rect">
            <a:avLst/>
          </a:prstGeom>
          <a:solidFill>
            <a:srgbClr val="3399FF"/>
          </a:solidFill>
          <a:ln w="9525" algn="ctr">
            <a:noFill/>
            <a:round/>
            <a:headEnd/>
            <a:tailEnd/>
          </a:ln>
        </p:spPr>
        <p:txBody>
          <a:bodyPr lIns="91428" tIns="45715" rIns="91428" bIns="45715" anchor="ctr"/>
          <a:lstStyle/>
          <a:p>
            <a:pPr marL="798513">
              <a:lnSpc>
                <a:spcPct val="95000"/>
              </a:lnSpc>
              <a:tabLst>
                <a:tab pos="6553200" algn="l"/>
              </a:tabLst>
            </a:pPr>
            <a:r>
              <a:rPr lang="en-US" sz="2800" b="1">
                <a:solidFill>
                  <a:schemeClr val="bg1"/>
                </a:solidFill>
              </a:rPr>
              <a:t>Screening of a panel of genetically defined tumor cells reveals </a:t>
            </a:r>
          </a:p>
          <a:p>
            <a:pPr marL="798513">
              <a:lnSpc>
                <a:spcPct val="95000"/>
              </a:lnSpc>
              <a:tabLst>
                <a:tab pos="6553200" algn="l"/>
              </a:tabLst>
            </a:pPr>
            <a:r>
              <a:rPr lang="en-US" sz="2800" b="1">
                <a:solidFill>
                  <a:schemeClr val="bg1"/>
                </a:solidFill>
              </a:rPr>
              <a:t>CDK7-sensitive cell lines  	</a:t>
            </a:r>
            <a:r>
              <a:rPr lang="en-US" sz="2800" b="1" i="1">
                <a:solidFill>
                  <a:schemeClr val="bg1"/>
                </a:solidFill>
                <a:latin typeface="Wingdings" pitchFamily="2" charset="2"/>
                <a:sym typeface="Wingdings 3" pitchFamily="18" charset="2"/>
              </a:rPr>
              <a:t></a:t>
            </a:r>
            <a:r>
              <a:rPr lang="en-US" sz="2800" b="1" i="1">
                <a:solidFill>
                  <a:schemeClr val="bg1"/>
                </a:solidFill>
              </a:rPr>
              <a:t> identification of biomarkers ongoing</a:t>
            </a:r>
          </a:p>
          <a:p>
            <a:pPr marL="798513">
              <a:lnSpc>
                <a:spcPct val="95000"/>
              </a:lnSpc>
              <a:tabLst>
                <a:tab pos="6553200" algn="l"/>
              </a:tabLst>
            </a:pPr>
            <a:endParaRPr lang="en-US" sz="900" b="1">
              <a:solidFill>
                <a:schemeClr val="bg1"/>
              </a:solidFill>
            </a:endParaRPr>
          </a:p>
          <a:p>
            <a:pPr marL="798513">
              <a:lnSpc>
                <a:spcPct val="95000"/>
              </a:lnSpc>
              <a:tabLst>
                <a:tab pos="6553200" algn="l"/>
              </a:tabLst>
            </a:pPr>
            <a:r>
              <a:rPr lang="en-US" sz="2800" b="1">
                <a:solidFill>
                  <a:schemeClr val="bg1"/>
                </a:solidFill>
              </a:rPr>
              <a:t>Inhibition of CDK7 is not generally toxic, </a:t>
            </a:r>
          </a:p>
          <a:p>
            <a:pPr marL="798513">
              <a:lnSpc>
                <a:spcPct val="95000"/>
              </a:lnSpc>
              <a:tabLst>
                <a:tab pos="6553200" algn="l"/>
              </a:tabLst>
            </a:pPr>
            <a:r>
              <a:rPr lang="en-US" sz="2800" b="1">
                <a:solidFill>
                  <a:schemeClr val="bg1"/>
                </a:solidFill>
              </a:rPr>
              <a:t>                   therefore risk for target-related tox in development is reduced</a:t>
            </a:r>
          </a:p>
        </p:txBody>
      </p:sp>
      <p:grpSp>
        <p:nvGrpSpPr>
          <p:cNvPr id="1211" name="Gruppieren 95"/>
          <p:cNvGrpSpPr>
            <a:grpSpLocks/>
          </p:cNvGrpSpPr>
          <p:nvPr/>
        </p:nvGrpSpPr>
        <p:grpSpPr bwMode="auto">
          <a:xfrm>
            <a:off x="1044575" y="31141988"/>
            <a:ext cx="13338175" cy="3962400"/>
            <a:chOff x="283785" y="1786504"/>
            <a:chExt cx="8860214" cy="3026076"/>
          </a:xfrm>
        </p:grpSpPr>
        <p:graphicFrame>
          <p:nvGraphicFramePr>
            <p:cNvPr id="97" name="Diagramm 96"/>
            <p:cNvGraphicFramePr/>
            <p:nvPr/>
          </p:nvGraphicFramePr>
          <p:xfrm>
            <a:off x="581890" y="2326247"/>
            <a:ext cx="8562109" cy="2214000"/>
          </p:xfrm>
          <a:graphic>
            <a:graphicData uri="http://schemas.openxmlformats.org/drawingml/2006/chart">
              <c:chart xmlns:c="http://schemas.openxmlformats.org/drawingml/2006/chart" xmlns:r="http://schemas.openxmlformats.org/officeDocument/2006/relationships" r:id="rId4"/>
            </a:graphicData>
          </a:graphic>
        </p:graphicFrame>
        <p:sp>
          <p:nvSpPr>
            <p:cNvPr id="1448" name="Textfeld 97"/>
            <p:cNvSpPr txBox="1">
              <a:spLocks noChangeArrowheads="1"/>
            </p:cNvSpPr>
            <p:nvPr/>
          </p:nvSpPr>
          <p:spPr bwMode="auto">
            <a:xfrm rot="-5400000">
              <a:off x="-434060" y="3098463"/>
              <a:ext cx="1783266" cy="347575"/>
            </a:xfrm>
            <a:prstGeom prst="rect">
              <a:avLst/>
            </a:prstGeom>
            <a:noFill/>
            <a:ln w="9525">
              <a:noFill/>
              <a:miter lim="800000"/>
              <a:headEnd/>
              <a:tailEnd/>
            </a:ln>
          </p:spPr>
          <p:txBody>
            <a:bodyPr wrap="none" lIns="91428" tIns="45715" rIns="91428" bIns="45715">
              <a:spAutoFit/>
            </a:bodyPr>
            <a:lstStyle/>
            <a:p>
              <a:r>
                <a:rPr lang="de-DE" sz="2800"/>
                <a:t>Cell IC</a:t>
              </a:r>
              <a:r>
                <a:rPr lang="de-DE" sz="2800" baseline="-25000"/>
                <a:t>50</a:t>
              </a:r>
              <a:r>
                <a:rPr lang="de-DE" sz="2800"/>
                <a:t> [µM]</a:t>
              </a:r>
            </a:p>
          </p:txBody>
        </p:sp>
        <p:grpSp>
          <p:nvGrpSpPr>
            <p:cNvPr id="1449" name="Gruppieren 29"/>
            <p:cNvGrpSpPr>
              <a:grpSpLocks/>
            </p:cNvGrpSpPr>
            <p:nvPr/>
          </p:nvGrpSpPr>
          <p:grpSpPr bwMode="auto">
            <a:xfrm>
              <a:off x="4297169" y="1786504"/>
              <a:ext cx="4087536" cy="2407031"/>
              <a:chOff x="3969532" y="1786504"/>
              <a:chExt cx="4367089" cy="2407031"/>
            </a:xfrm>
          </p:grpSpPr>
          <p:sp>
            <p:nvSpPr>
              <p:cNvPr id="1452" name="Rechteck 103"/>
              <p:cNvSpPr>
                <a:spLocks noChangeArrowheads="1"/>
              </p:cNvSpPr>
              <p:nvPr/>
            </p:nvSpPr>
            <p:spPr bwMode="auto">
              <a:xfrm>
                <a:off x="4144292" y="2264709"/>
                <a:ext cx="142876" cy="1928826"/>
              </a:xfrm>
              <a:prstGeom prst="rect">
                <a:avLst/>
              </a:prstGeom>
              <a:noFill/>
              <a:ln w="28575" algn="ctr">
                <a:solidFill>
                  <a:srgbClr val="FF0000"/>
                </a:solidFill>
                <a:round/>
                <a:headEnd/>
                <a:tailEnd/>
              </a:ln>
            </p:spPr>
            <p:txBody>
              <a:bodyPr lIns="91428" tIns="45715" rIns="91428" bIns="45715"/>
              <a:lstStyle/>
              <a:p>
                <a:pPr defTabSz="914400"/>
                <a:endParaRPr lang="en-US" sz="2800"/>
              </a:p>
            </p:txBody>
          </p:sp>
          <p:sp>
            <p:nvSpPr>
              <p:cNvPr id="1453" name="Rechteck 104"/>
              <p:cNvSpPr>
                <a:spLocks noChangeArrowheads="1"/>
              </p:cNvSpPr>
              <p:nvPr/>
            </p:nvSpPr>
            <p:spPr bwMode="auto">
              <a:xfrm>
                <a:off x="6065427" y="2264709"/>
                <a:ext cx="142876" cy="1928826"/>
              </a:xfrm>
              <a:prstGeom prst="rect">
                <a:avLst/>
              </a:prstGeom>
              <a:noFill/>
              <a:ln w="28575" algn="ctr">
                <a:solidFill>
                  <a:srgbClr val="FF0000"/>
                </a:solidFill>
                <a:round/>
                <a:headEnd/>
                <a:tailEnd/>
              </a:ln>
            </p:spPr>
            <p:txBody>
              <a:bodyPr lIns="91428" tIns="45715" rIns="91428" bIns="45715"/>
              <a:lstStyle/>
              <a:p>
                <a:pPr defTabSz="914400"/>
                <a:endParaRPr lang="en-US" sz="2800"/>
              </a:p>
            </p:txBody>
          </p:sp>
          <p:sp>
            <p:nvSpPr>
              <p:cNvPr id="1454" name="Textfeld 105"/>
              <p:cNvSpPr txBox="1">
                <a:spLocks noChangeArrowheads="1"/>
              </p:cNvSpPr>
              <p:nvPr/>
            </p:nvSpPr>
            <p:spPr bwMode="auto">
              <a:xfrm>
                <a:off x="3969532" y="1786504"/>
                <a:ext cx="4367089" cy="399710"/>
              </a:xfrm>
              <a:prstGeom prst="rect">
                <a:avLst/>
              </a:prstGeom>
              <a:noFill/>
              <a:ln w="9525">
                <a:noFill/>
                <a:miter lim="800000"/>
                <a:headEnd/>
                <a:tailEnd/>
              </a:ln>
            </p:spPr>
            <p:txBody>
              <a:bodyPr lIns="91428" tIns="45715" rIns="91428" bIns="45715">
                <a:spAutoFit/>
              </a:bodyPr>
              <a:lstStyle/>
              <a:p>
                <a:r>
                  <a:rPr lang="de-DE" sz="2800"/>
                  <a:t>CDK7 inhibitor responder cell lines</a:t>
                </a:r>
                <a:endParaRPr lang="en-US" sz="2800"/>
              </a:p>
            </p:txBody>
          </p:sp>
          <p:sp>
            <p:nvSpPr>
              <p:cNvPr id="1455" name="Rechteck 106"/>
              <p:cNvSpPr>
                <a:spLocks noChangeArrowheads="1"/>
              </p:cNvSpPr>
              <p:nvPr/>
            </p:nvSpPr>
            <p:spPr bwMode="auto">
              <a:xfrm>
                <a:off x="7203331" y="2254808"/>
                <a:ext cx="142876" cy="1928826"/>
              </a:xfrm>
              <a:prstGeom prst="rect">
                <a:avLst/>
              </a:prstGeom>
              <a:noFill/>
              <a:ln w="28575" algn="ctr">
                <a:solidFill>
                  <a:srgbClr val="FF0000"/>
                </a:solidFill>
                <a:round/>
                <a:headEnd/>
                <a:tailEnd/>
              </a:ln>
            </p:spPr>
            <p:txBody>
              <a:bodyPr lIns="91428" tIns="45715" rIns="91428" bIns="45715"/>
              <a:lstStyle/>
              <a:p>
                <a:pPr defTabSz="914400"/>
                <a:endParaRPr lang="en-US" sz="2800"/>
              </a:p>
            </p:txBody>
          </p:sp>
        </p:grpSp>
        <p:sp>
          <p:nvSpPr>
            <p:cNvPr id="1450" name="Textfeld 102"/>
            <p:cNvSpPr txBox="1">
              <a:spLocks noChangeArrowheads="1"/>
            </p:cNvSpPr>
            <p:nvPr/>
          </p:nvSpPr>
          <p:spPr bwMode="auto">
            <a:xfrm>
              <a:off x="4662614" y="4506919"/>
              <a:ext cx="729652" cy="305661"/>
            </a:xfrm>
            <a:prstGeom prst="rect">
              <a:avLst/>
            </a:prstGeom>
            <a:noFill/>
            <a:ln w="9525">
              <a:noFill/>
              <a:miter lim="800000"/>
              <a:headEnd/>
              <a:tailEnd/>
            </a:ln>
          </p:spPr>
          <p:txBody>
            <a:bodyPr wrap="none" lIns="91428" tIns="45715" rIns="91428" bIns="45715">
              <a:spAutoFit/>
            </a:bodyPr>
            <a:lstStyle/>
            <a:p>
              <a:r>
                <a:rPr lang="de-DE" sz="2000"/>
                <a:t>LDC-7A</a:t>
              </a:r>
            </a:p>
          </p:txBody>
        </p:sp>
        <p:sp>
          <p:nvSpPr>
            <p:cNvPr id="1451" name="Textfeld 101"/>
            <p:cNvSpPr txBox="1">
              <a:spLocks noChangeArrowheads="1"/>
            </p:cNvSpPr>
            <p:nvPr/>
          </p:nvSpPr>
          <p:spPr bwMode="auto">
            <a:xfrm>
              <a:off x="3814212" y="4506919"/>
              <a:ext cx="739236" cy="305661"/>
            </a:xfrm>
            <a:prstGeom prst="rect">
              <a:avLst/>
            </a:prstGeom>
            <a:noFill/>
            <a:ln w="9525">
              <a:noFill/>
              <a:miter lim="800000"/>
              <a:headEnd/>
              <a:tailEnd/>
            </a:ln>
          </p:spPr>
          <p:txBody>
            <a:bodyPr wrap="none" lIns="91428" tIns="45715" rIns="91428" bIns="45715">
              <a:spAutoFit/>
            </a:bodyPr>
            <a:lstStyle/>
            <a:p>
              <a:r>
                <a:rPr lang="de-DE" sz="2000"/>
                <a:t>LDC-7C</a:t>
              </a:r>
            </a:p>
          </p:txBody>
        </p:sp>
      </p:grpSp>
      <p:graphicFrame>
        <p:nvGraphicFramePr>
          <p:cNvPr id="108" name="Diagramm 107"/>
          <p:cNvGraphicFramePr>
            <a:graphicFrameLocks noGrp="1"/>
          </p:cNvGraphicFramePr>
          <p:nvPr/>
        </p:nvGraphicFramePr>
        <p:xfrm>
          <a:off x="16267594" y="4572000"/>
          <a:ext cx="6268556" cy="4914900"/>
        </p:xfrm>
        <a:graphic>
          <a:graphicData uri="http://schemas.openxmlformats.org/drawingml/2006/chart">
            <c:chart xmlns:c="http://schemas.openxmlformats.org/drawingml/2006/chart" xmlns:r="http://schemas.openxmlformats.org/officeDocument/2006/relationships" r:id="rId5"/>
          </a:graphicData>
        </a:graphic>
      </p:graphicFrame>
      <p:sp>
        <p:nvSpPr>
          <p:cNvPr id="1213" name="Textfeld 1"/>
          <p:cNvSpPr txBox="1">
            <a:spLocks noChangeArrowheads="1"/>
          </p:cNvSpPr>
          <p:nvPr/>
        </p:nvSpPr>
        <p:spPr bwMode="auto">
          <a:xfrm>
            <a:off x="20000913" y="8129588"/>
            <a:ext cx="1592262" cy="404812"/>
          </a:xfrm>
          <a:prstGeom prst="rect">
            <a:avLst/>
          </a:prstGeom>
          <a:noFill/>
          <a:ln w="9525">
            <a:noFill/>
            <a:miter lim="800000"/>
            <a:headEnd/>
            <a:tailEnd/>
          </a:ln>
        </p:spPr>
        <p:txBody>
          <a:bodyPr wrap="none" lIns="91428" tIns="45715" rIns="91428" bIns="45715"/>
          <a:lstStyle/>
          <a:p>
            <a:r>
              <a:rPr lang="de-DE" sz="1400"/>
              <a:t>LDC-7D (30mg/kg, bid, sc)</a:t>
            </a:r>
          </a:p>
        </p:txBody>
      </p:sp>
      <p:graphicFrame>
        <p:nvGraphicFramePr>
          <p:cNvPr id="110" name="Chart 2"/>
          <p:cNvGraphicFramePr>
            <a:graphicFrameLocks/>
          </p:cNvGraphicFramePr>
          <p:nvPr/>
        </p:nvGraphicFramePr>
        <p:xfrm>
          <a:off x="15544800" y="9677400"/>
          <a:ext cx="6591300" cy="4419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1" name="Chart 1"/>
          <p:cNvGraphicFramePr>
            <a:graphicFrameLocks/>
          </p:cNvGraphicFramePr>
          <p:nvPr/>
        </p:nvGraphicFramePr>
        <p:xfrm>
          <a:off x="22802850" y="4600574"/>
          <a:ext cx="3019426" cy="2200276"/>
        </p:xfrm>
        <a:graphic>
          <a:graphicData uri="http://schemas.openxmlformats.org/drawingml/2006/chart">
            <c:chart xmlns:c="http://schemas.openxmlformats.org/drawingml/2006/chart" xmlns:r="http://schemas.openxmlformats.org/officeDocument/2006/relationships" r:id="rId7"/>
          </a:graphicData>
        </a:graphic>
      </p:graphicFrame>
      <p:grpSp>
        <p:nvGrpSpPr>
          <p:cNvPr id="1216" name="Gruppieren 116"/>
          <p:cNvGrpSpPr>
            <a:grpSpLocks/>
          </p:cNvGrpSpPr>
          <p:nvPr/>
        </p:nvGrpSpPr>
        <p:grpSpPr bwMode="auto">
          <a:xfrm>
            <a:off x="22802850" y="7048500"/>
            <a:ext cx="6096000" cy="5962650"/>
            <a:chOff x="867468" y="1132216"/>
            <a:chExt cx="5001052" cy="4707084"/>
          </a:xfrm>
        </p:grpSpPr>
        <p:graphicFrame>
          <p:nvGraphicFramePr>
            <p:cNvPr id="1026" name="Object 2"/>
            <p:cNvGraphicFramePr>
              <a:graphicFrameLocks noChangeAspect="1"/>
            </p:cNvGraphicFramePr>
            <p:nvPr/>
          </p:nvGraphicFramePr>
          <p:xfrm>
            <a:off x="2047578" y="1729237"/>
            <a:ext cx="1665170" cy="2095005"/>
          </p:xfrm>
          <a:graphic>
            <a:graphicData uri="http://schemas.openxmlformats.org/presentationml/2006/ole">
              <p:oleObj spid="_x0000_s1026" name="Bitmap Image" r:id="rId8" imgW="1733333" imgH="2180952" progId="PBrush">
                <p:embed/>
              </p:oleObj>
            </a:graphicData>
          </a:graphic>
        </p:graphicFrame>
        <p:graphicFrame>
          <p:nvGraphicFramePr>
            <p:cNvPr id="1027" name="Object 3"/>
            <p:cNvGraphicFramePr>
              <a:graphicFrameLocks noChangeAspect="1"/>
            </p:cNvGraphicFramePr>
            <p:nvPr/>
          </p:nvGraphicFramePr>
          <p:xfrm>
            <a:off x="4217473" y="3861487"/>
            <a:ext cx="1651047" cy="1976065"/>
          </p:xfrm>
          <a:graphic>
            <a:graphicData uri="http://schemas.openxmlformats.org/presentationml/2006/ole">
              <p:oleObj spid="_x0000_s1027" name="Bitmap Image" r:id="rId9" imgW="2266667" imgH="1895238" progId="PBrush">
                <p:embed/>
              </p:oleObj>
            </a:graphicData>
          </a:graphic>
        </p:graphicFrame>
        <p:pic>
          <p:nvPicPr>
            <p:cNvPr id="1437" name="Picture 4"/>
            <p:cNvPicPr>
              <a:picLocks noChangeAspect="1" noChangeArrowheads="1"/>
            </p:cNvPicPr>
            <p:nvPr/>
          </p:nvPicPr>
          <p:blipFill>
            <a:blip r:embed="rId10"/>
            <a:srcRect l="14163"/>
            <a:stretch>
              <a:fillRect/>
            </a:stretch>
          </p:blipFill>
          <p:spPr bwMode="auto">
            <a:xfrm>
              <a:off x="4190138" y="1631846"/>
              <a:ext cx="1662822" cy="2189215"/>
            </a:xfrm>
            <a:prstGeom prst="rect">
              <a:avLst/>
            </a:prstGeom>
            <a:noFill/>
            <a:ln w="9525">
              <a:noFill/>
              <a:miter lim="800000"/>
              <a:headEnd/>
              <a:tailEnd/>
            </a:ln>
          </p:spPr>
        </p:pic>
        <p:pic>
          <p:nvPicPr>
            <p:cNvPr id="1438" name="Picture 5"/>
            <p:cNvPicPr>
              <a:picLocks noChangeAspect="1" noChangeArrowheads="1"/>
            </p:cNvPicPr>
            <p:nvPr/>
          </p:nvPicPr>
          <p:blipFill>
            <a:blip r:embed="rId11"/>
            <a:srcRect r="19273"/>
            <a:stretch>
              <a:fillRect/>
            </a:stretch>
          </p:blipFill>
          <p:spPr bwMode="auto">
            <a:xfrm>
              <a:off x="2052133" y="3863235"/>
              <a:ext cx="1649862" cy="1976065"/>
            </a:xfrm>
            <a:prstGeom prst="rect">
              <a:avLst/>
            </a:prstGeom>
            <a:noFill/>
            <a:ln w="9525">
              <a:noFill/>
              <a:miter lim="800000"/>
              <a:headEnd/>
              <a:tailEnd/>
            </a:ln>
          </p:spPr>
        </p:pic>
        <p:sp>
          <p:nvSpPr>
            <p:cNvPr id="1439" name="Line 6"/>
            <p:cNvSpPr>
              <a:spLocks noChangeShapeType="1"/>
            </p:cNvSpPr>
            <p:nvPr/>
          </p:nvSpPr>
          <p:spPr bwMode="auto">
            <a:xfrm flipH="1">
              <a:off x="5152555" y="4175216"/>
              <a:ext cx="353080" cy="374487"/>
            </a:xfrm>
            <a:prstGeom prst="line">
              <a:avLst/>
            </a:prstGeom>
            <a:noFill/>
            <a:ln w="28575">
              <a:solidFill>
                <a:schemeClr val="tx1"/>
              </a:solidFill>
              <a:round/>
              <a:headEnd/>
              <a:tailEnd type="triangle" w="med" len="med"/>
            </a:ln>
          </p:spPr>
          <p:txBody>
            <a:bodyPr/>
            <a:lstStyle/>
            <a:p>
              <a:endParaRPr lang="de-DE"/>
            </a:p>
          </p:txBody>
        </p:sp>
        <p:sp>
          <p:nvSpPr>
            <p:cNvPr id="1440" name="Line 7"/>
            <p:cNvSpPr>
              <a:spLocks noChangeShapeType="1"/>
            </p:cNvSpPr>
            <p:nvPr/>
          </p:nvSpPr>
          <p:spPr bwMode="auto">
            <a:xfrm flipH="1">
              <a:off x="5200243" y="2657669"/>
              <a:ext cx="353080" cy="374487"/>
            </a:xfrm>
            <a:prstGeom prst="line">
              <a:avLst/>
            </a:prstGeom>
            <a:noFill/>
            <a:ln w="28575">
              <a:solidFill>
                <a:schemeClr val="tx1"/>
              </a:solidFill>
              <a:round/>
              <a:headEnd/>
              <a:tailEnd type="triangle" w="med" len="med"/>
            </a:ln>
          </p:spPr>
          <p:txBody>
            <a:bodyPr/>
            <a:lstStyle/>
            <a:p>
              <a:endParaRPr lang="de-DE"/>
            </a:p>
          </p:txBody>
        </p:sp>
        <p:sp>
          <p:nvSpPr>
            <p:cNvPr id="1441" name="Line 8"/>
            <p:cNvSpPr>
              <a:spLocks noChangeShapeType="1"/>
            </p:cNvSpPr>
            <p:nvPr/>
          </p:nvSpPr>
          <p:spPr bwMode="auto">
            <a:xfrm flipH="1">
              <a:off x="3569681" y="2416246"/>
              <a:ext cx="353078" cy="374487"/>
            </a:xfrm>
            <a:prstGeom prst="line">
              <a:avLst/>
            </a:prstGeom>
            <a:noFill/>
            <a:ln w="28575">
              <a:solidFill>
                <a:schemeClr val="tx1"/>
              </a:solidFill>
              <a:round/>
              <a:headEnd/>
              <a:tailEnd type="triangle" w="med" len="med"/>
            </a:ln>
          </p:spPr>
          <p:txBody>
            <a:bodyPr/>
            <a:lstStyle/>
            <a:p>
              <a:endParaRPr lang="de-DE"/>
            </a:p>
          </p:txBody>
        </p:sp>
        <p:sp>
          <p:nvSpPr>
            <p:cNvPr id="1442" name="Line 9"/>
            <p:cNvSpPr>
              <a:spLocks noChangeShapeType="1"/>
            </p:cNvSpPr>
            <p:nvPr/>
          </p:nvSpPr>
          <p:spPr bwMode="auto">
            <a:xfrm flipH="1">
              <a:off x="3134147" y="4103779"/>
              <a:ext cx="353078" cy="374487"/>
            </a:xfrm>
            <a:prstGeom prst="line">
              <a:avLst/>
            </a:prstGeom>
            <a:noFill/>
            <a:ln w="28575">
              <a:solidFill>
                <a:schemeClr val="tx1"/>
              </a:solidFill>
              <a:round/>
              <a:headEnd/>
              <a:tailEnd type="triangle" w="med" len="med"/>
            </a:ln>
          </p:spPr>
          <p:txBody>
            <a:bodyPr/>
            <a:lstStyle/>
            <a:p>
              <a:endParaRPr lang="de-DE"/>
            </a:p>
          </p:txBody>
        </p:sp>
        <p:sp>
          <p:nvSpPr>
            <p:cNvPr id="126" name="AutoShape 10"/>
            <p:cNvSpPr>
              <a:spLocks noChangeArrowheads="1"/>
            </p:cNvSpPr>
            <p:nvPr/>
          </p:nvSpPr>
          <p:spPr bwMode="auto">
            <a:xfrm>
              <a:off x="4234131" y="1132218"/>
              <a:ext cx="1561101" cy="452210"/>
            </a:xfrm>
            <a:prstGeom prst="roundRect">
              <a:avLst>
                <a:gd name="adj" fmla="val 16667"/>
              </a:avLst>
            </a:prstGeom>
            <a:solidFill>
              <a:srgbClr val="00CCFF">
                <a:alpha val="89803"/>
              </a:srgbClr>
            </a:solidFill>
            <a:ln w="9525">
              <a:solidFill>
                <a:schemeClr val="tx1"/>
              </a:solidFill>
              <a:round/>
              <a:headEnd/>
              <a:tailEnd/>
            </a:ln>
          </p:spPr>
          <p:txBody>
            <a:bodyPr wrap="none" lIns="91428" tIns="45715" rIns="91428" bIns="45715" anchor="ctr"/>
            <a:lstStyle/>
            <a:p>
              <a:pPr algn="ctr">
                <a:defRPr/>
              </a:pPr>
              <a:r>
                <a:rPr lang="en-US" sz="1400" b="1" dirty="0">
                  <a:effectLst>
                    <a:outerShdw blurRad="38100" dist="38100" dir="2700000" algn="tl">
                      <a:srgbClr val="FFFFFF"/>
                    </a:outerShdw>
                  </a:effectLst>
                  <a:cs typeface="Arial" charset="0"/>
                </a:rPr>
                <a:t>LDC-7D</a:t>
              </a:r>
            </a:p>
          </p:txBody>
        </p:sp>
        <p:sp>
          <p:nvSpPr>
            <p:cNvPr id="127" name="AutoShape 11"/>
            <p:cNvSpPr>
              <a:spLocks noChangeArrowheads="1"/>
            </p:cNvSpPr>
            <p:nvPr/>
          </p:nvSpPr>
          <p:spPr bwMode="auto">
            <a:xfrm>
              <a:off x="2052133" y="1132216"/>
              <a:ext cx="1561094" cy="452210"/>
            </a:xfrm>
            <a:prstGeom prst="roundRect">
              <a:avLst>
                <a:gd name="adj" fmla="val 16667"/>
              </a:avLst>
            </a:prstGeom>
            <a:solidFill>
              <a:srgbClr val="00CCFF">
                <a:alpha val="89803"/>
              </a:srgbClr>
            </a:solidFill>
            <a:ln w="9525">
              <a:solidFill>
                <a:schemeClr val="tx1"/>
              </a:solidFill>
              <a:round/>
              <a:headEnd/>
              <a:tailEnd/>
            </a:ln>
          </p:spPr>
          <p:txBody>
            <a:bodyPr wrap="none" lIns="91428" tIns="45715" rIns="91428" bIns="45715" anchor="ctr"/>
            <a:lstStyle/>
            <a:p>
              <a:pPr algn="ctr">
                <a:defRPr/>
              </a:pPr>
              <a:r>
                <a:rPr lang="en-US" sz="1400" b="1" dirty="0">
                  <a:effectLst>
                    <a:outerShdw blurRad="38100" dist="38100" dir="2700000" algn="tl">
                      <a:srgbClr val="FFFFFF"/>
                    </a:outerShdw>
                  </a:effectLst>
                  <a:cs typeface="Arial" charset="0"/>
                </a:rPr>
                <a:t>Vehicle</a:t>
              </a:r>
            </a:p>
          </p:txBody>
        </p:sp>
        <p:sp>
          <p:nvSpPr>
            <p:cNvPr id="128" name="AutoShape 12"/>
            <p:cNvSpPr>
              <a:spLocks noChangeArrowheads="1"/>
            </p:cNvSpPr>
            <p:nvPr/>
          </p:nvSpPr>
          <p:spPr bwMode="auto">
            <a:xfrm>
              <a:off x="867468" y="2336420"/>
              <a:ext cx="1108088" cy="452210"/>
            </a:xfrm>
            <a:prstGeom prst="roundRect">
              <a:avLst>
                <a:gd name="adj" fmla="val 16667"/>
              </a:avLst>
            </a:prstGeom>
            <a:solidFill>
              <a:srgbClr val="FFFF99">
                <a:alpha val="89803"/>
              </a:srgbClr>
            </a:solidFill>
            <a:ln w="9525">
              <a:solidFill>
                <a:schemeClr val="tx1"/>
              </a:solidFill>
              <a:round/>
              <a:headEnd/>
              <a:tailEnd/>
            </a:ln>
          </p:spPr>
          <p:txBody>
            <a:bodyPr wrap="none" lIns="91428" tIns="45715" rIns="91428" bIns="45715" anchor="ctr"/>
            <a:lstStyle/>
            <a:p>
              <a:pPr algn="ctr">
                <a:defRPr/>
              </a:pPr>
              <a:r>
                <a:rPr lang="en-US" sz="1400" b="1" dirty="0">
                  <a:effectLst>
                    <a:outerShdw blurRad="38100" dist="38100" dir="2700000" algn="tl">
                      <a:srgbClr val="FFFFFF"/>
                    </a:outerShdw>
                  </a:effectLst>
                  <a:cs typeface="Arial" charset="0"/>
                </a:rPr>
                <a:t>Day 1</a:t>
              </a:r>
            </a:p>
          </p:txBody>
        </p:sp>
        <p:sp>
          <p:nvSpPr>
            <p:cNvPr id="129" name="AutoShape 13"/>
            <p:cNvSpPr>
              <a:spLocks noChangeArrowheads="1"/>
            </p:cNvSpPr>
            <p:nvPr/>
          </p:nvSpPr>
          <p:spPr bwMode="auto">
            <a:xfrm>
              <a:off x="903094" y="4517418"/>
              <a:ext cx="1108088" cy="452210"/>
            </a:xfrm>
            <a:prstGeom prst="roundRect">
              <a:avLst>
                <a:gd name="adj" fmla="val 16667"/>
              </a:avLst>
            </a:prstGeom>
            <a:solidFill>
              <a:srgbClr val="FFFF99">
                <a:alpha val="89803"/>
              </a:srgbClr>
            </a:solidFill>
            <a:ln w="9525">
              <a:solidFill>
                <a:schemeClr val="tx1"/>
              </a:solidFill>
              <a:round/>
              <a:headEnd/>
              <a:tailEnd/>
            </a:ln>
          </p:spPr>
          <p:txBody>
            <a:bodyPr wrap="none" lIns="91428" tIns="45715" rIns="91428" bIns="45715" anchor="ctr"/>
            <a:lstStyle/>
            <a:p>
              <a:pPr algn="ctr">
                <a:defRPr/>
              </a:pPr>
              <a:r>
                <a:rPr lang="en-US" sz="1400" b="1" dirty="0">
                  <a:effectLst>
                    <a:outerShdw blurRad="38100" dist="38100" dir="2700000" algn="tl">
                      <a:srgbClr val="FFFFFF"/>
                    </a:outerShdw>
                  </a:effectLst>
                  <a:cs typeface="Arial" charset="0"/>
                </a:rPr>
                <a:t>Day 14</a:t>
              </a:r>
            </a:p>
          </p:txBody>
        </p:sp>
      </p:grpSp>
      <p:grpSp>
        <p:nvGrpSpPr>
          <p:cNvPr id="1217" name="Gruppieren 155"/>
          <p:cNvGrpSpPr>
            <a:grpSpLocks/>
          </p:cNvGrpSpPr>
          <p:nvPr/>
        </p:nvGrpSpPr>
        <p:grpSpPr bwMode="auto">
          <a:xfrm>
            <a:off x="26098500" y="4314825"/>
            <a:ext cx="2962275" cy="2143125"/>
            <a:chOff x="18398793" y="7781925"/>
            <a:chExt cx="2508583" cy="1461612"/>
          </a:xfrm>
        </p:grpSpPr>
        <p:grpSp>
          <p:nvGrpSpPr>
            <p:cNvPr id="1431" name="Gruppieren 111"/>
            <p:cNvGrpSpPr>
              <a:grpSpLocks/>
            </p:cNvGrpSpPr>
            <p:nvPr/>
          </p:nvGrpSpPr>
          <p:grpSpPr bwMode="auto">
            <a:xfrm>
              <a:off x="18398793" y="8266902"/>
              <a:ext cx="2508583" cy="976635"/>
              <a:chOff x="3006393" y="4475952"/>
              <a:chExt cx="2508583" cy="976635"/>
            </a:xfrm>
          </p:grpSpPr>
          <p:sp>
            <p:nvSpPr>
              <p:cNvPr id="113" name="AutoShape 25"/>
              <p:cNvSpPr>
                <a:spLocks noChangeArrowheads="1"/>
              </p:cNvSpPr>
              <p:nvPr/>
            </p:nvSpPr>
            <p:spPr bwMode="auto">
              <a:xfrm>
                <a:off x="3006393" y="4594377"/>
                <a:ext cx="934643" cy="147011"/>
              </a:xfrm>
              <a:prstGeom prst="roundRect">
                <a:avLst>
                  <a:gd name="adj" fmla="val 16667"/>
                </a:avLst>
              </a:prstGeom>
              <a:noFill/>
              <a:ln w="9525">
                <a:noFill/>
                <a:round/>
                <a:headEnd/>
                <a:tailEnd/>
              </a:ln>
            </p:spPr>
            <p:txBody>
              <a:bodyPr wrap="none" lIns="91428" tIns="45715" rIns="91428" bIns="45715" anchor="ctr"/>
              <a:lstStyle/>
              <a:p>
                <a:pPr algn="ctr">
                  <a:defRPr/>
                </a:pPr>
                <a:r>
                  <a:rPr lang="en-US" sz="1200" dirty="0">
                    <a:effectLst>
                      <a:outerShdw blurRad="38100" dist="38100" dir="2700000" algn="tl">
                        <a:srgbClr val="C0C0C0"/>
                      </a:outerShdw>
                    </a:effectLst>
                    <a:latin typeface="Century Gothic" pitchFamily="34" charset="0"/>
                    <a:cs typeface="Arial" charset="0"/>
                  </a:rPr>
                  <a:t>Vehicle</a:t>
                </a:r>
              </a:p>
            </p:txBody>
          </p:sp>
          <p:sp>
            <p:nvSpPr>
              <p:cNvPr id="114" name="AutoShape 26"/>
              <p:cNvSpPr>
                <a:spLocks noChangeArrowheads="1"/>
              </p:cNvSpPr>
              <p:nvPr/>
            </p:nvSpPr>
            <p:spPr bwMode="auto">
              <a:xfrm>
                <a:off x="3006396" y="4915052"/>
                <a:ext cx="934643" cy="147011"/>
              </a:xfrm>
              <a:prstGeom prst="roundRect">
                <a:avLst>
                  <a:gd name="adj" fmla="val 16667"/>
                </a:avLst>
              </a:prstGeom>
              <a:noFill/>
              <a:ln w="9525" algn="ctr">
                <a:noFill/>
                <a:round/>
                <a:headEnd/>
                <a:tailEnd/>
              </a:ln>
            </p:spPr>
            <p:txBody>
              <a:bodyPr wrap="none" lIns="91428" tIns="45715" rIns="91428" bIns="45715" anchor="ctr"/>
              <a:lstStyle/>
              <a:p>
                <a:pPr algn="ctr">
                  <a:defRPr/>
                </a:pPr>
                <a:r>
                  <a:rPr lang="en-US" sz="1200" dirty="0" err="1">
                    <a:effectLst>
                      <a:outerShdw blurRad="38100" dist="38100" dir="2700000" algn="tl">
                        <a:srgbClr val="C0C0C0"/>
                      </a:outerShdw>
                    </a:effectLst>
                    <a:latin typeface="Century Gothic" pitchFamily="34" charset="0"/>
                    <a:cs typeface="Arial" charset="0"/>
                  </a:rPr>
                  <a:t>Cisplatin</a:t>
                </a:r>
                <a:endParaRPr lang="en-US" sz="1200" dirty="0">
                  <a:effectLst>
                    <a:outerShdw blurRad="38100" dist="38100" dir="2700000" algn="tl">
                      <a:srgbClr val="C0C0C0"/>
                    </a:outerShdw>
                  </a:effectLst>
                  <a:latin typeface="Century Gothic" pitchFamily="34" charset="0"/>
                  <a:cs typeface="Arial" charset="0"/>
                </a:endParaRPr>
              </a:p>
            </p:txBody>
          </p:sp>
          <p:sp>
            <p:nvSpPr>
              <p:cNvPr id="115" name="AutoShape 27"/>
              <p:cNvSpPr>
                <a:spLocks noChangeArrowheads="1"/>
              </p:cNvSpPr>
              <p:nvPr/>
            </p:nvSpPr>
            <p:spPr bwMode="auto">
              <a:xfrm>
                <a:off x="3006396" y="5248427"/>
                <a:ext cx="934643" cy="147011"/>
              </a:xfrm>
              <a:prstGeom prst="roundRect">
                <a:avLst>
                  <a:gd name="adj" fmla="val 16667"/>
                </a:avLst>
              </a:prstGeom>
              <a:noFill/>
              <a:ln w="9525" algn="ctr">
                <a:noFill/>
                <a:round/>
                <a:headEnd/>
                <a:tailEnd/>
              </a:ln>
            </p:spPr>
            <p:txBody>
              <a:bodyPr wrap="none" lIns="91428" tIns="45715" rIns="91428" bIns="45715" anchor="ctr"/>
              <a:lstStyle/>
              <a:p>
                <a:pPr algn="ctr">
                  <a:defRPr/>
                </a:pPr>
                <a:r>
                  <a:rPr lang="en-US" sz="1200" dirty="0">
                    <a:effectLst>
                      <a:outerShdw blurRad="38100" dist="38100" dir="2700000" algn="tl">
                        <a:srgbClr val="C0C0C0"/>
                      </a:outerShdw>
                    </a:effectLst>
                    <a:latin typeface="Century Gothic" pitchFamily="34" charset="0"/>
                    <a:cs typeface="Arial" charset="0"/>
                  </a:rPr>
                  <a:t>LDC-7D</a:t>
                </a:r>
              </a:p>
            </p:txBody>
          </p:sp>
          <p:pic>
            <p:nvPicPr>
              <p:cNvPr id="1436" name="Picture 33"/>
              <p:cNvPicPr>
                <a:picLocks noChangeAspect="1" noChangeArrowheads="1"/>
              </p:cNvPicPr>
              <p:nvPr/>
            </p:nvPicPr>
            <p:blipFill>
              <a:blip r:embed="rId12"/>
              <a:srcRect/>
              <a:stretch>
                <a:fillRect/>
              </a:stretch>
            </p:blipFill>
            <p:spPr bwMode="auto">
              <a:xfrm>
                <a:off x="3769242" y="4475952"/>
                <a:ext cx="1745734" cy="976635"/>
              </a:xfrm>
              <a:prstGeom prst="rect">
                <a:avLst/>
              </a:prstGeom>
              <a:noFill/>
              <a:ln w="9525">
                <a:noFill/>
                <a:miter lim="800000"/>
                <a:headEnd/>
                <a:tailEnd/>
              </a:ln>
            </p:spPr>
          </p:pic>
        </p:grpSp>
        <p:sp>
          <p:nvSpPr>
            <p:cNvPr id="130" name="Rectangle 5"/>
            <p:cNvSpPr txBox="1">
              <a:spLocks noChangeArrowheads="1"/>
            </p:cNvSpPr>
            <p:nvPr/>
          </p:nvSpPr>
          <p:spPr bwMode="auto">
            <a:xfrm>
              <a:off x="18979563" y="7781925"/>
              <a:ext cx="1851613" cy="397835"/>
            </a:xfrm>
            <a:prstGeom prst="rect">
              <a:avLst/>
            </a:prstGeom>
            <a:noFill/>
            <a:ln w="9525">
              <a:noFill/>
              <a:miter lim="800000"/>
              <a:headEnd/>
              <a:tailEnd/>
            </a:ln>
          </p:spPr>
          <p:txBody>
            <a:bodyPr lIns="91428" tIns="45715" rIns="91428" bIns="45715" anchor="b"/>
            <a:lstStyle/>
            <a:p>
              <a:pPr defTabSz="914400">
                <a:defRPr/>
              </a:pPr>
              <a:r>
                <a:rPr lang="de-DE" sz="1400" kern="0" dirty="0">
                  <a:latin typeface="+mj-lt"/>
                  <a:ea typeface="+mj-ea"/>
                  <a:cs typeface="+mj-cs"/>
                </a:rPr>
                <a:t>Tumor </a:t>
              </a:r>
              <a:r>
                <a:rPr lang="de-DE" sz="1400" kern="0" dirty="0" err="1">
                  <a:latin typeface="+mj-lt"/>
                  <a:ea typeface="+mj-ea"/>
                  <a:cs typeface="+mj-cs"/>
                </a:rPr>
                <a:t>size</a:t>
              </a:r>
              <a:r>
                <a:rPr lang="de-DE" sz="1400" kern="0" dirty="0">
                  <a:latin typeface="+mj-lt"/>
                  <a:ea typeface="+mj-ea"/>
                  <a:cs typeface="+mj-cs"/>
                </a:rPr>
                <a:t> on </a:t>
              </a:r>
              <a:r>
                <a:rPr lang="de-DE" sz="1400" kern="0" dirty="0" err="1">
                  <a:latin typeface="+mj-lt"/>
                  <a:ea typeface="+mj-ea"/>
                  <a:cs typeface="+mj-cs"/>
                </a:rPr>
                <a:t>day</a:t>
              </a:r>
              <a:r>
                <a:rPr lang="de-DE" sz="1400" kern="0" dirty="0">
                  <a:latin typeface="+mj-lt"/>
                  <a:ea typeface="+mj-ea"/>
                  <a:cs typeface="+mj-cs"/>
                </a:rPr>
                <a:t> 21</a:t>
              </a:r>
            </a:p>
          </p:txBody>
        </p:sp>
      </p:grpSp>
      <p:sp>
        <p:nvSpPr>
          <p:cNvPr id="1218" name="Rechteck 130"/>
          <p:cNvSpPr>
            <a:spLocks noChangeArrowheads="1"/>
          </p:cNvSpPr>
          <p:nvPr/>
        </p:nvSpPr>
        <p:spPr bwMode="auto">
          <a:xfrm>
            <a:off x="25128538" y="6515100"/>
            <a:ext cx="665162" cy="184150"/>
          </a:xfrm>
          <a:prstGeom prst="rect">
            <a:avLst/>
          </a:prstGeom>
          <a:noFill/>
          <a:ln w="9525">
            <a:noFill/>
            <a:miter lim="800000"/>
            <a:headEnd/>
            <a:tailEnd/>
          </a:ln>
        </p:spPr>
        <p:txBody>
          <a:bodyPr lIns="91428" tIns="45715" rIns="91428" bIns="45715">
            <a:spAutoFit/>
          </a:bodyPr>
          <a:lstStyle/>
          <a:p>
            <a:r>
              <a:rPr lang="de-DE" sz="600">
                <a:latin typeface="Century Gothic" pitchFamily="34" charset="0"/>
              </a:rPr>
              <a:t>LDC-7D</a:t>
            </a:r>
          </a:p>
        </p:txBody>
      </p:sp>
      <p:sp>
        <p:nvSpPr>
          <p:cNvPr id="1219" name="Rechteck 131"/>
          <p:cNvSpPr>
            <a:spLocks noChangeArrowheads="1"/>
          </p:cNvSpPr>
          <p:nvPr/>
        </p:nvSpPr>
        <p:spPr bwMode="auto">
          <a:xfrm>
            <a:off x="22364700" y="13106400"/>
            <a:ext cx="6972300" cy="1885950"/>
          </a:xfrm>
          <a:prstGeom prst="rect">
            <a:avLst/>
          </a:prstGeom>
          <a:solidFill>
            <a:srgbClr val="3399FF"/>
          </a:solidFill>
          <a:ln w="9525" algn="ctr">
            <a:noFill/>
            <a:round/>
            <a:headEnd/>
            <a:tailEnd/>
          </a:ln>
        </p:spPr>
        <p:txBody>
          <a:bodyPr lIns="91428" tIns="45715" rIns="91428" bIns="45715" anchor="ctr"/>
          <a:lstStyle/>
          <a:p>
            <a:pPr algn="ctr"/>
            <a:r>
              <a:rPr lang="en-US" sz="2800" b="1">
                <a:solidFill>
                  <a:schemeClr val="bg1"/>
                </a:solidFill>
              </a:rPr>
              <a:t>PoC for cancer with 1</a:t>
            </a:r>
            <a:r>
              <a:rPr lang="en-US" sz="2800" b="1" baseline="30000">
                <a:solidFill>
                  <a:schemeClr val="bg1"/>
                </a:solidFill>
              </a:rPr>
              <a:t>st</a:t>
            </a:r>
            <a:r>
              <a:rPr lang="en-US" sz="2800" b="1">
                <a:solidFill>
                  <a:schemeClr val="bg1"/>
                </a:solidFill>
              </a:rPr>
              <a:t> generation inhibitor (LDC-7D) achieved, better efficacy than standard reference, cisplatin </a:t>
            </a:r>
          </a:p>
        </p:txBody>
      </p:sp>
      <p:sp>
        <p:nvSpPr>
          <p:cNvPr id="1220" name="Rechteck 132"/>
          <p:cNvSpPr>
            <a:spLocks noChangeArrowheads="1"/>
          </p:cNvSpPr>
          <p:nvPr/>
        </p:nvSpPr>
        <p:spPr bwMode="auto">
          <a:xfrm>
            <a:off x="24422100" y="18364200"/>
            <a:ext cx="5010150" cy="5429250"/>
          </a:xfrm>
          <a:prstGeom prst="rect">
            <a:avLst/>
          </a:prstGeom>
          <a:solidFill>
            <a:srgbClr val="3399FF"/>
          </a:solidFill>
          <a:ln w="9525" algn="ctr">
            <a:noFill/>
            <a:round/>
            <a:headEnd/>
            <a:tailEnd/>
          </a:ln>
        </p:spPr>
        <p:txBody>
          <a:bodyPr lIns="91428" tIns="45715" rIns="91428" bIns="45715" anchor="ctr"/>
          <a:lstStyle/>
          <a:p>
            <a:r>
              <a:rPr lang="en-US" sz="2800" b="1">
                <a:solidFill>
                  <a:schemeClr val="bg1"/>
                </a:solidFill>
              </a:rPr>
              <a:t>Two digit picomolar activity for 2</a:t>
            </a:r>
            <a:r>
              <a:rPr lang="en-US" sz="2800" b="1" baseline="30000">
                <a:solidFill>
                  <a:schemeClr val="bg1"/>
                </a:solidFill>
              </a:rPr>
              <a:t>nd</a:t>
            </a:r>
            <a:r>
              <a:rPr lang="en-US" sz="2800" b="1">
                <a:solidFill>
                  <a:schemeClr val="bg1"/>
                </a:solidFill>
              </a:rPr>
              <a:t> generation of CDK7 inhibitors</a:t>
            </a:r>
          </a:p>
          <a:p>
            <a:endParaRPr lang="en-US" sz="2800" b="1">
              <a:solidFill>
                <a:schemeClr val="bg1"/>
              </a:solidFill>
            </a:endParaRPr>
          </a:p>
          <a:p>
            <a:r>
              <a:rPr lang="en-US" sz="2800" b="1">
                <a:solidFill>
                  <a:schemeClr val="bg1"/>
                </a:solidFill>
              </a:rPr>
              <a:t>The selectivity within the CDK-family is 1000-fold to more than 100 000-fold</a:t>
            </a:r>
          </a:p>
          <a:p>
            <a:endParaRPr lang="en-US" sz="2800" b="1">
              <a:solidFill>
                <a:schemeClr val="bg1"/>
              </a:solidFill>
            </a:endParaRPr>
          </a:p>
          <a:p>
            <a:r>
              <a:rPr lang="en-US" sz="2800" b="1">
                <a:solidFill>
                  <a:schemeClr val="bg1"/>
                </a:solidFill>
              </a:rPr>
              <a:t>Responder cell lines with cellular IC</a:t>
            </a:r>
            <a:r>
              <a:rPr lang="en-US" sz="2800" b="1" baseline="-25000">
                <a:solidFill>
                  <a:schemeClr val="bg1"/>
                </a:solidFill>
              </a:rPr>
              <a:t>50</a:t>
            </a:r>
            <a:r>
              <a:rPr lang="en-US" sz="2800" b="1">
                <a:solidFill>
                  <a:schemeClr val="bg1"/>
                </a:solidFill>
              </a:rPr>
              <a:t>s &lt;14 nM</a:t>
            </a:r>
          </a:p>
        </p:txBody>
      </p:sp>
      <p:graphicFrame>
        <p:nvGraphicFramePr>
          <p:cNvPr id="134" name="Tabelle 133"/>
          <p:cNvGraphicFramePr>
            <a:graphicFrameLocks noGrp="1"/>
          </p:cNvGraphicFramePr>
          <p:nvPr/>
        </p:nvGraphicFramePr>
        <p:xfrm>
          <a:off x="15840074" y="15705579"/>
          <a:ext cx="8210549" cy="4030222"/>
        </p:xfrm>
        <a:graphic>
          <a:graphicData uri="http://schemas.openxmlformats.org/drawingml/2006/table">
            <a:tbl>
              <a:tblPr/>
              <a:tblGrid>
                <a:gridCol w="1088624"/>
                <a:gridCol w="538196"/>
                <a:gridCol w="538196"/>
                <a:gridCol w="538196"/>
                <a:gridCol w="538196"/>
                <a:gridCol w="917380"/>
                <a:gridCol w="538196"/>
                <a:gridCol w="3513565"/>
              </a:tblGrid>
              <a:tr h="267937">
                <a:tc>
                  <a:txBody>
                    <a:bodyPr/>
                    <a:lstStyle/>
                    <a:p>
                      <a:pPr algn="ctr" fontAlgn="b"/>
                      <a:r>
                        <a:rPr lang="de-DE" sz="1100" b="0" i="0" u="none" strike="noStrike" dirty="0">
                          <a:solidFill>
                            <a:srgbClr val="000000"/>
                          </a:solidFill>
                          <a:latin typeface="Century Gothic"/>
                        </a:rPr>
                        <a:t> </a:t>
                      </a:r>
                    </a:p>
                  </a:txBody>
                  <a:tcPr marL="6814" marR="6814" marT="681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de-DE" sz="1200" b="1" i="0" u="none" strike="noStrike" dirty="0" err="1">
                          <a:solidFill>
                            <a:srgbClr val="000000"/>
                          </a:solidFill>
                          <a:latin typeface="Century Gothic"/>
                        </a:rPr>
                        <a:t>Enzymatic</a:t>
                      </a:r>
                      <a:r>
                        <a:rPr lang="de-DE" sz="1200" b="1" i="0" u="none" strike="noStrike" dirty="0">
                          <a:solidFill>
                            <a:srgbClr val="000000"/>
                          </a:solidFill>
                          <a:latin typeface="Century Gothic"/>
                        </a:rPr>
                        <a:t> </a:t>
                      </a:r>
                      <a:r>
                        <a:rPr lang="de-DE" sz="1200" b="1" i="0" u="none" strike="noStrike" dirty="0" smtClean="0">
                          <a:solidFill>
                            <a:srgbClr val="000000"/>
                          </a:solidFill>
                          <a:latin typeface="Century Gothic"/>
                        </a:rPr>
                        <a:t>IC50 [µM</a:t>
                      </a:r>
                      <a:r>
                        <a:rPr lang="de-DE" sz="1200" b="1" i="0" u="none" strike="noStrike" dirty="0">
                          <a:solidFill>
                            <a:srgbClr val="000000"/>
                          </a:solidFill>
                          <a:latin typeface="Century Gothic"/>
                        </a:rPr>
                        <a:t>]</a:t>
                      </a:r>
                    </a:p>
                  </a:txBody>
                  <a:tcPr marL="6814" marR="6814" marT="681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fontAlgn="b"/>
                      <a:r>
                        <a:rPr lang="de-DE" sz="1100" b="0" i="0" u="none" strike="noStrike">
                          <a:solidFill>
                            <a:srgbClr val="000000"/>
                          </a:solidFill>
                          <a:latin typeface="Century Gothic"/>
                        </a:rPr>
                        <a:t> </a:t>
                      </a:r>
                    </a:p>
                  </a:txBody>
                  <a:tcPr marL="6814" marR="6814" marT="681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9845">
                <a:tc>
                  <a:txBody>
                    <a:bodyPr/>
                    <a:lstStyle/>
                    <a:p>
                      <a:pPr algn="ctr" fontAlgn="ctr"/>
                      <a:r>
                        <a:rPr lang="de-DE" sz="1200" b="1" i="0" u="none" strike="noStrike">
                          <a:solidFill>
                            <a:srgbClr val="000000"/>
                          </a:solidFill>
                          <a:latin typeface="Century Gothic"/>
                        </a:rPr>
                        <a:t>Company code</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200" b="1" i="0" u="none" strike="noStrike">
                          <a:solidFill>
                            <a:srgbClr val="000000"/>
                          </a:solidFill>
                          <a:latin typeface="Century Gothic"/>
                        </a:rPr>
                        <a:t>CDK1</a:t>
                      </a:r>
                    </a:p>
                  </a:txBody>
                  <a:tcPr marL="6814" marR="6814" marT="6814"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200" b="1" i="0" u="none" strike="noStrike">
                          <a:solidFill>
                            <a:srgbClr val="000000"/>
                          </a:solidFill>
                          <a:latin typeface="Century Gothic"/>
                        </a:rPr>
                        <a:t>CDK2</a:t>
                      </a:r>
                    </a:p>
                  </a:txBody>
                  <a:tcPr marL="6814" marR="6814" marT="681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200" b="1" i="0" u="none" strike="noStrike">
                          <a:solidFill>
                            <a:srgbClr val="000000"/>
                          </a:solidFill>
                          <a:latin typeface="Century Gothic"/>
                        </a:rPr>
                        <a:t>CDK4</a:t>
                      </a:r>
                    </a:p>
                  </a:txBody>
                  <a:tcPr marL="6814" marR="6814" marT="681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200" b="1" i="0" u="none" strike="noStrike">
                          <a:solidFill>
                            <a:srgbClr val="000000"/>
                          </a:solidFill>
                          <a:latin typeface="Century Gothic"/>
                        </a:rPr>
                        <a:t>CDK6</a:t>
                      </a:r>
                    </a:p>
                  </a:txBody>
                  <a:tcPr marL="6814" marR="6814" marT="681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200" b="1" i="0" u="none" strike="noStrike">
                          <a:solidFill>
                            <a:srgbClr val="000000"/>
                          </a:solidFill>
                          <a:latin typeface="Century Gothic"/>
                        </a:rPr>
                        <a:t>CDK7</a:t>
                      </a:r>
                    </a:p>
                  </a:txBody>
                  <a:tcPr marL="6814" marR="6814" marT="6814"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200" b="1" i="0" u="none" strike="noStrike">
                          <a:solidFill>
                            <a:srgbClr val="000000"/>
                          </a:solidFill>
                          <a:latin typeface="Century Gothic"/>
                        </a:rPr>
                        <a:t>CDK9</a:t>
                      </a:r>
                    </a:p>
                  </a:txBody>
                  <a:tcPr marL="6814" marR="6814" marT="6814" marB="0"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200" b="1" i="0" u="none" strike="noStrike">
                          <a:solidFill>
                            <a:srgbClr val="000000"/>
                          </a:solidFill>
                          <a:latin typeface="Century Gothic"/>
                        </a:rPr>
                        <a:t>Comment</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a:solidFill>
                            <a:srgbClr val="000000"/>
                          </a:solidFill>
                          <a:latin typeface="Century Gothic"/>
                        </a:rPr>
                        <a:t>SNS-032</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0.047</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679"/>
                    </a:solidFill>
                  </a:tcPr>
                </a:tc>
                <a:tc>
                  <a:txBody>
                    <a:bodyPr/>
                    <a:lstStyle/>
                    <a:p>
                      <a:pPr algn="ctr" fontAlgn="ctr"/>
                      <a:r>
                        <a:rPr lang="de-DE" sz="1100" b="0" i="0" u="none" strike="noStrike">
                          <a:solidFill>
                            <a:srgbClr val="000000"/>
                          </a:solidFill>
                          <a:latin typeface="Century Gothic"/>
                        </a:rPr>
                        <a:t>0.007</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46D"/>
                    </a:solidFill>
                  </a:tcPr>
                </a:tc>
                <a:tc>
                  <a:txBody>
                    <a:bodyPr/>
                    <a:lstStyle/>
                    <a:p>
                      <a:pPr algn="ctr" fontAlgn="ctr"/>
                      <a:r>
                        <a:rPr lang="de-DE" sz="1100" b="0" i="0" u="none" strike="noStrike">
                          <a:solidFill>
                            <a:srgbClr val="000000"/>
                          </a:solidFill>
                          <a:latin typeface="Century Gothic"/>
                        </a:rPr>
                        <a:t>0.067</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ctr" fontAlgn="ctr"/>
                      <a:r>
                        <a:rPr lang="de-DE" sz="1100" b="0" i="0" u="none" strike="noStrike">
                          <a:solidFill>
                            <a:srgbClr val="000000"/>
                          </a:solidFill>
                          <a:latin typeface="Century Gothic"/>
                        </a:rPr>
                        <a:t>1.4</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984"/>
                    </a:solidFill>
                  </a:tcPr>
                </a:tc>
                <a:tc>
                  <a:txBody>
                    <a:bodyPr/>
                    <a:lstStyle/>
                    <a:p>
                      <a:pPr algn="ctr" fontAlgn="ctr"/>
                      <a:r>
                        <a:rPr lang="de-DE" sz="1100" b="0" i="0" u="none" strike="noStrike">
                          <a:solidFill>
                            <a:srgbClr val="000000"/>
                          </a:solidFill>
                          <a:latin typeface="Century Gothic"/>
                        </a:rPr>
                        <a:t>0.058</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87D"/>
                    </a:solidFill>
                  </a:tcPr>
                </a:tc>
                <a:tc>
                  <a:txBody>
                    <a:bodyPr/>
                    <a:lstStyle/>
                    <a:p>
                      <a:pPr algn="ctr" fontAlgn="ctr"/>
                      <a:r>
                        <a:rPr lang="de-DE" sz="1100" b="0" i="0" u="none" strike="noStrike">
                          <a:solidFill>
                            <a:srgbClr val="000000"/>
                          </a:solidFill>
                          <a:latin typeface="Century Gothic"/>
                        </a:rPr>
                        <a:t>0.005</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16C"/>
                    </a:solidFill>
                  </a:tcPr>
                </a:tc>
                <a:tc>
                  <a:txBody>
                    <a:bodyPr/>
                    <a:lstStyle/>
                    <a:p>
                      <a:pPr algn="ctr" fontAlgn="ctr"/>
                      <a:r>
                        <a:rPr lang="de-DE" sz="1100" b="0" i="0" u="none" strike="noStrike" dirty="0">
                          <a:solidFill>
                            <a:srgbClr val="000000"/>
                          </a:solidFill>
                          <a:latin typeface="Century Gothic"/>
                        </a:rPr>
                        <a:t>CDK </a:t>
                      </a:r>
                      <a:r>
                        <a:rPr lang="de-DE" sz="1100" b="0" i="0" u="none" strike="noStrike" dirty="0" smtClean="0">
                          <a:solidFill>
                            <a:srgbClr val="000000"/>
                          </a:solidFill>
                          <a:latin typeface="Century Gothic"/>
                        </a:rPr>
                        <a:t>Reference</a:t>
                      </a:r>
                      <a:endParaRPr lang="de-DE"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a:solidFill>
                            <a:srgbClr val="000000"/>
                          </a:solidFill>
                          <a:latin typeface="Century Gothic"/>
                        </a:rPr>
                        <a:t>Flavo</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0.037</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576"/>
                    </a:solidFill>
                  </a:tcPr>
                </a:tc>
                <a:tc>
                  <a:txBody>
                    <a:bodyPr/>
                    <a:lstStyle/>
                    <a:p>
                      <a:pPr algn="ctr" fontAlgn="ctr"/>
                      <a:r>
                        <a:rPr lang="de-DE" sz="1100" b="0" i="0" u="none" strike="noStrike">
                          <a:solidFill>
                            <a:srgbClr val="000000"/>
                          </a:solidFill>
                          <a:latin typeface="Century Gothic"/>
                        </a:rPr>
                        <a:t>0.053</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ctr" fontAlgn="ctr"/>
                      <a:r>
                        <a:rPr lang="de-DE" sz="1100" b="0" i="0" u="none" strike="noStrike">
                          <a:solidFill>
                            <a:srgbClr val="000000"/>
                          </a:solidFill>
                          <a:latin typeface="Century Gothic"/>
                        </a:rPr>
                        <a:t>0.21</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de-DE" sz="1100" b="0" i="0" u="none" strike="noStrike">
                          <a:solidFill>
                            <a:srgbClr val="000000"/>
                          </a:solidFill>
                          <a:latin typeface="Century Gothic"/>
                        </a:rPr>
                        <a:t>0.8</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de-DE" sz="1100" b="0" i="0" u="none" strike="noStrike">
                          <a:solidFill>
                            <a:srgbClr val="000000"/>
                          </a:solidFill>
                          <a:latin typeface="Century Gothic"/>
                        </a:rPr>
                        <a:t>0.25</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B84"/>
                    </a:solidFill>
                  </a:tcPr>
                </a:tc>
                <a:tc>
                  <a:txBody>
                    <a:bodyPr/>
                    <a:lstStyle/>
                    <a:p>
                      <a:pPr algn="ctr" fontAlgn="ctr"/>
                      <a:r>
                        <a:rPr lang="de-DE" sz="1100" b="0" i="0" u="none" strike="noStrike">
                          <a:solidFill>
                            <a:srgbClr val="000000"/>
                          </a:solidFill>
                          <a:latin typeface="Century Gothic"/>
                        </a:rPr>
                        <a:t>0.016</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ctr" fontAlgn="ctr"/>
                      <a:r>
                        <a:rPr lang="de-DE" sz="1100" b="0" i="0" u="none" strike="noStrike">
                          <a:solidFill>
                            <a:srgbClr val="000000"/>
                          </a:solidFill>
                          <a:latin typeface="Century Gothic"/>
                        </a:rPr>
                        <a:t>CDK Reference</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a:solidFill>
                            <a:srgbClr val="000000"/>
                          </a:solidFill>
                          <a:latin typeface="Century Gothic"/>
                        </a:rPr>
                        <a:t>BS-181</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a:solidFill>
                            <a:srgbClr val="000000"/>
                          </a:solidFill>
                          <a:latin typeface="Century Gothic"/>
                        </a:rPr>
                        <a:t>21</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de-DE" sz="1100" b="0" i="0" u="none" strike="noStrike" dirty="0">
                          <a:solidFill>
                            <a:srgbClr val="000000"/>
                          </a:solidFill>
                          <a:latin typeface="Century Gothic"/>
                        </a:rPr>
                        <a:t>3.2</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ctr" fontAlgn="ctr"/>
                      <a:r>
                        <a:rPr lang="de-DE" sz="1100" b="0" i="0" u="none" strike="noStrike" dirty="0">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dirty="0">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dirty="0">
                          <a:solidFill>
                            <a:srgbClr val="000000"/>
                          </a:solidFill>
                          <a:latin typeface="Century Gothic"/>
                        </a:rPr>
                        <a:t>0.057</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67D"/>
                    </a:solidFill>
                  </a:tcPr>
                </a:tc>
                <a:tc>
                  <a:txBody>
                    <a:bodyPr/>
                    <a:lstStyle/>
                    <a:p>
                      <a:pPr algn="ctr" fontAlgn="ctr"/>
                      <a:r>
                        <a:rPr lang="de-DE" sz="1100" b="0" i="0" u="none" strike="noStrike" dirty="0">
                          <a:solidFill>
                            <a:srgbClr val="000000"/>
                          </a:solidFill>
                          <a:latin typeface="Century Gothic"/>
                        </a:rPr>
                        <a:t>1.9</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784"/>
                    </a:solidFill>
                  </a:tcPr>
                </a:tc>
                <a:tc>
                  <a:txBody>
                    <a:bodyPr/>
                    <a:lstStyle/>
                    <a:p>
                      <a:pPr algn="ctr" fontAlgn="ctr"/>
                      <a:r>
                        <a:rPr lang="de-DE" sz="1100" b="0" i="0" u="none" strike="noStrike" dirty="0">
                          <a:solidFill>
                            <a:srgbClr val="000000"/>
                          </a:solidFill>
                          <a:latin typeface="Century Gothic"/>
                        </a:rPr>
                        <a:t>CDK7 </a:t>
                      </a:r>
                      <a:r>
                        <a:rPr lang="de-DE" sz="1100" b="0" i="0" u="none" strike="noStrike" dirty="0" smtClean="0">
                          <a:solidFill>
                            <a:srgbClr val="000000"/>
                          </a:solidFill>
                          <a:latin typeface="Century Gothic"/>
                        </a:rPr>
                        <a:t>Reference</a:t>
                      </a:r>
                      <a:endParaRPr lang="de-DE"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LDC-7C</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&gt;10</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3.4</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0.0043</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F6C"/>
                    </a:solidFill>
                  </a:tcPr>
                </a:tc>
                <a:tc>
                  <a:txBody>
                    <a:bodyPr/>
                    <a:lstStyle/>
                    <a:p>
                      <a:pPr algn="ctr" fontAlgn="ctr"/>
                      <a:r>
                        <a:rPr lang="de-DE" sz="1100" b="0" i="0" u="none" strike="noStrike">
                          <a:solidFill>
                            <a:srgbClr val="000000"/>
                          </a:solidFill>
                          <a:latin typeface="Century Gothic"/>
                        </a:rPr>
                        <a:t>4.7</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283"/>
                    </a:solidFill>
                  </a:tcPr>
                </a:tc>
                <a:tc>
                  <a:txBody>
                    <a:bodyPr/>
                    <a:lstStyle/>
                    <a:p>
                      <a:pPr algn="ctr" fontAlgn="ctr"/>
                      <a:r>
                        <a:rPr lang="de-DE" sz="1100" b="0" i="0" u="none" strike="noStrike" dirty="0">
                          <a:solidFill>
                            <a:srgbClr val="000000"/>
                          </a:solidFill>
                          <a:latin typeface="Century Gothic"/>
                        </a:rPr>
                        <a:t>1st Generation</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LDC-7D</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dirty="0">
                          <a:solidFill>
                            <a:srgbClr val="000000"/>
                          </a:solidFill>
                          <a:latin typeface="Century Gothic"/>
                        </a:rPr>
                        <a:t>0.6</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4"/>
                    </a:solidFill>
                  </a:tcPr>
                </a:tc>
                <a:tc>
                  <a:txBody>
                    <a:bodyPr/>
                    <a:lstStyle/>
                    <a:p>
                      <a:pPr algn="ctr" fontAlgn="ctr"/>
                      <a:r>
                        <a:rPr lang="de-DE" sz="1100" b="0" i="0" u="none" strike="noStrike">
                          <a:solidFill>
                            <a:srgbClr val="000000"/>
                          </a:solidFill>
                          <a:latin typeface="Century Gothic"/>
                        </a:rPr>
                        <a:t>0.043</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0.0059</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26C"/>
                    </a:solidFill>
                  </a:tcPr>
                </a:tc>
                <a:tc>
                  <a:txBody>
                    <a:bodyPr/>
                    <a:lstStyle/>
                    <a:p>
                      <a:pPr algn="ctr" fontAlgn="ctr"/>
                      <a:r>
                        <a:rPr lang="de-DE" sz="1100" b="0" i="0" u="none" strike="noStrike">
                          <a:solidFill>
                            <a:srgbClr val="000000"/>
                          </a:solidFill>
                          <a:latin typeface="Century Gothic"/>
                        </a:rPr>
                        <a:t>0.091</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1100" b="1" i="0" u="none" strike="noStrike" dirty="0">
                          <a:solidFill>
                            <a:srgbClr val="FF0000"/>
                          </a:solidFill>
                          <a:latin typeface="Century Gothic"/>
                        </a:rPr>
                        <a:t>1</a:t>
                      </a:r>
                      <a:r>
                        <a:rPr lang="en-US" sz="1100" b="1" i="0" u="none" strike="noStrike" baseline="30000" dirty="0">
                          <a:solidFill>
                            <a:srgbClr val="FF0000"/>
                          </a:solidFill>
                          <a:latin typeface="Century Gothic"/>
                        </a:rPr>
                        <a:t>st</a:t>
                      </a:r>
                      <a:r>
                        <a:rPr lang="en-US" sz="1100" b="1" i="0" u="none" strike="noStrike" dirty="0">
                          <a:solidFill>
                            <a:srgbClr val="FF0000"/>
                          </a:solidFill>
                          <a:latin typeface="Century Gothic"/>
                        </a:rPr>
                        <a:t> Generation tested in </a:t>
                      </a:r>
                      <a:r>
                        <a:rPr lang="en-US" sz="1100" b="1" i="0" u="none" strike="noStrike" dirty="0" err="1">
                          <a:solidFill>
                            <a:srgbClr val="FF0000"/>
                          </a:solidFill>
                          <a:latin typeface="Century Gothic"/>
                        </a:rPr>
                        <a:t>Xenograft</a:t>
                      </a:r>
                      <a:endParaRPr lang="en-US" sz="1100" b="1" i="0" u="none" strike="noStrike" dirty="0">
                        <a:solidFill>
                          <a:srgbClr val="FF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LDC-7I</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&gt;1</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dirty="0">
                          <a:solidFill>
                            <a:srgbClr val="000000"/>
                          </a:solidFill>
                          <a:latin typeface="Century Gothic"/>
                        </a:rPr>
                        <a:t>1.1</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ctr" fontAlgn="ctr"/>
                      <a:r>
                        <a:rPr lang="de-DE" sz="1100" b="0" i="0" u="none" strike="noStrike" dirty="0">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dirty="0">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dirty="0">
                          <a:solidFill>
                            <a:srgbClr val="000000"/>
                          </a:solidFill>
                          <a:latin typeface="Century Gothic"/>
                        </a:rPr>
                        <a:t>0.00027</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1100" b="0" i="0" u="none" strike="noStrike" dirty="0">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t-IT" sz="1100" b="0" i="0" u="none" strike="noStrike" dirty="0">
                          <a:solidFill>
                            <a:srgbClr val="000000"/>
                          </a:solidFill>
                          <a:latin typeface="Century Gothic"/>
                        </a:rPr>
                        <a:t>2</a:t>
                      </a:r>
                      <a:r>
                        <a:rPr lang="it-IT" sz="1100" b="0" i="0" u="none" strike="noStrike" baseline="30000" dirty="0">
                          <a:solidFill>
                            <a:srgbClr val="000000"/>
                          </a:solidFill>
                          <a:latin typeface="Century Gothic"/>
                        </a:rPr>
                        <a:t>nd</a:t>
                      </a:r>
                      <a:r>
                        <a:rPr lang="it-IT" sz="1100" b="0" i="0" u="none" strike="noStrike" dirty="0">
                          <a:solidFill>
                            <a:srgbClr val="000000"/>
                          </a:solidFill>
                          <a:latin typeface="Century Gothic"/>
                        </a:rPr>
                        <a:t> </a:t>
                      </a:r>
                      <a:r>
                        <a:rPr lang="it-IT" sz="1100" b="0" i="0" u="none" strike="noStrike" dirty="0" err="1">
                          <a:solidFill>
                            <a:srgbClr val="000000"/>
                          </a:solidFill>
                          <a:latin typeface="Century Gothic"/>
                        </a:rPr>
                        <a:t>Generaton</a:t>
                      </a:r>
                      <a:r>
                        <a:rPr lang="it-IT" sz="1100" b="0" i="0" u="none" strike="noStrike" dirty="0">
                          <a:solidFill>
                            <a:srgbClr val="000000"/>
                          </a:solidFill>
                          <a:latin typeface="Century Gothic"/>
                        </a:rPr>
                        <a:t> </a:t>
                      </a:r>
                      <a:r>
                        <a:rPr lang="it-IT" sz="1100" b="0" i="0" u="none" strike="noStrike" dirty="0" err="1">
                          <a:solidFill>
                            <a:srgbClr val="000000"/>
                          </a:solidFill>
                          <a:latin typeface="Century Gothic"/>
                        </a:rPr>
                        <a:t>tested</a:t>
                      </a:r>
                      <a:r>
                        <a:rPr lang="it-IT" sz="1100" b="0" i="0" u="none" strike="noStrike" dirty="0">
                          <a:solidFill>
                            <a:srgbClr val="000000"/>
                          </a:solidFill>
                          <a:latin typeface="Century Gothic"/>
                        </a:rPr>
                        <a:t> in PK cassette </a:t>
                      </a:r>
                      <a:r>
                        <a:rPr lang="it-IT" sz="1100" b="0" i="0" u="none" strike="noStrike" dirty="0" err="1">
                          <a:solidFill>
                            <a:srgbClr val="000000"/>
                          </a:solidFill>
                          <a:latin typeface="Century Gothic"/>
                        </a:rPr>
                        <a:t>dosing</a:t>
                      </a:r>
                      <a:r>
                        <a:rPr lang="it-IT" sz="1100" b="0" i="0" u="none" strike="noStrike" dirty="0">
                          <a:solidFill>
                            <a:srgbClr val="000000"/>
                          </a:solidFill>
                          <a:latin typeface="Century Gothic"/>
                        </a:rPr>
                        <a:t> </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LDC-7J</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&gt;0.1</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0.011</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dirty="0">
                          <a:solidFill>
                            <a:srgbClr val="000000"/>
                          </a:solidFill>
                          <a:latin typeface="Century Gothic"/>
                        </a:rPr>
                        <a:t>&lt;</a:t>
                      </a:r>
                      <a:r>
                        <a:rPr lang="de-DE" sz="1100" b="0" i="0" u="none" strike="noStrike" dirty="0" smtClean="0">
                          <a:solidFill>
                            <a:srgbClr val="000000"/>
                          </a:solidFill>
                          <a:latin typeface="Century Gothic"/>
                        </a:rPr>
                        <a:t>0.000099</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1100" b="0" i="0" u="none" strike="noStrike">
                          <a:solidFill>
                            <a:srgbClr val="000000"/>
                          </a:solidFill>
                          <a:latin typeface="Century Gothic"/>
                        </a:rPr>
                        <a:t>0.54</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B84"/>
                    </a:solidFill>
                  </a:tcPr>
                </a:tc>
                <a:tc>
                  <a:txBody>
                    <a:bodyPr/>
                    <a:lstStyle/>
                    <a:p>
                      <a:pPr algn="ctr" fontAlgn="ctr"/>
                      <a:r>
                        <a:rPr lang="it-IT" sz="1100" b="0" i="0" u="none" strike="noStrike" smtClean="0">
                          <a:solidFill>
                            <a:srgbClr val="000000"/>
                          </a:solidFill>
                          <a:latin typeface="Century Gothic"/>
                        </a:rPr>
                        <a:t>2</a:t>
                      </a:r>
                      <a:r>
                        <a:rPr lang="it-IT" sz="1100" b="0" i="0" u="none" strike="noStrike" baseline="30000" smtClean="0">
                          <a:solidFill>
                            <a:srgbClr val="000000"/>
                          </a:solidFill>
                          <a:latin typeface="Century Gothic"/>
                        </a:rPr>
                        <a:t>nd</a:t>
                      </a:r>
                      <a:r>
                        <a:rPr lang="it-IT" sz="1100" b="0" i="0" u="none" strike="noStrike" smtClean="0">
                          <a:solidFill>
                            <a:srgbClr val="000000"/>
                          </a:solidFill>
                          <a:latin typeface="Century Gothic"/>
                        </a:rPr>
                        <a:t> Generaton tested in PK cassette dosing </a:t>
                      </a:r>
                      <a:endParaRPr lang="it-IT"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LDC-7K</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&gt;10</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6.9</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0.0028</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D6B"/>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t-IT" sz="1100" b="0" i="0" u="none" strike="noStrike" smtClean="0">
                          <a:solidFill>
                            <a:srgbClr val="000000"/>
                          </a:solidFill>
                          <a:latin typeface="Century Gothic"/>
                        </a:rPr>
                        <a:t>2</a:t>
                      </a:r>
                      <a:r>
                        <a:rPr lang="it-IT" sz="1100" b="0" i="0" u="none" strike="noStrike" baseline="30000" smtClean="0">
                          <a:solidFill>
                            <a:srgbClr val="000000"/>
                          </a:solidFill>
                          <a:latin typeface="Century Gothic"/>
                        </a:rPr>
                        <a:t>nd</a:t>
                      </a:r>
                      <a:r>
                        <a:rPr lang="it-IT" sz="1100" b="0" i="0" u="none" strike="noStrike" smtClean="0">
                          <a:solidFill>
                            <a:srgbClr val="000000"/>
                          </a:solidFill>
                          <a:latin typeface="Century Gothic"/>
                        </a:rPr>
                        <a:t> Generaton tested in PK cassette dosing </a:t>
                      </a:r>
                      <a:endParaRPr lang="it-IT"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LDC-7L</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&gt;100</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0.018</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67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0.00011</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1100" b="0" i="0" u="none" strike="noStrike">
                          <a:solidFill>
                            <a:srgbClr val="000000"/>
                          </a:solidFill>
                          <a:latin typeface="Century Gothic"/>
                        </a:rPr>
                        <a:t>2.7</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ctr" fontAlgn="ctr"/>
                      <a:r>
                        <a:rPr lang="it-IT" sz="1100" b="0" i="0" u="none" strike="noStrike" smtClean="0">
                          <a:solidFill>
                            <a:srgbClr val="000000"/>
                          </a:solidFill>
                          <a:latin typeface="Century Gothic"/>
                        </a:rPr>
                        <a:t>2</a:t>
                      </a:r>
                      <a:r>
                        <a:rPr lang="it-IT" sz="1100" b="0" i="0" u="none" strike="noStrike" baseline="30000" smtClean="0">
                          <a:solidFill>
                            <a:srgbClr val="000000"/>
                          </a:solidFill>
                          <a:latin typeface="Century Gothic"/>
                        </a:rPr>
                        <a:t>nd</a:t>
                      </a:r>
                      <a:r>
                        <a:rPr lang="it-IT" sz="1100" b="0" i="0" u="none" strike="noStrike" smtClean="0">
                          <a:solidFill>
                            <a:srgbClr val="000000"/>
                          </a:solidFill>
                          <a:latin typeface="Century Gothic"/>
                        </a:rPr>
                        <a:t> Generaton tested in PK cassette dosing </a:t>
                      </a:r>
                      <a:endParaRPr lang="it-IT"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LDC-7M</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&gt;1</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0.3</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B84"/>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0.00039</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1100" b="0" i="0" u="none" strike="noStrike" dirty="0">
                          <a:solidFill>
                            <a:srgbClr val="000000"/>
                          </a:solidFill>
                          <a:latin typeface="Century Gothic"/>
                        </a:rPr>
                        <a:t>3.1</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ctr" fontAlgn="ctr"/>
                      <a:r>
                        <a:rPr lang="it-IT" sz="1100" b="0" i="0" u="none" strike="noStrike" smtClean="0">
                          <a:solidFill>
                            <a:srgbClr val="000000"/>
                          </a:solidFill>
                          <a:latin typeface="Century Gothic"/>
                        </a:rPr>
                        <a:t>2</a:t>
                      </a:r>
                      <a:r>
                        <a:rPr lang="it-IT" sz="1100" b="0" i="0" u="none" strike="noStrike" baseline="30000" smtClean="0">
                          <a:solidFill>
                            <a:srgbClr val="000000"/>
                          </a:solidFill>
                          <a:latin typeface="Century Gothic"/>
                        </a:rPr>
                        <a:t>nd</a:t>
                      </a:r>
                      <a:r>
                        <a:rPr lang="it-IT" sz="1100" b="0" i="0" u="none" strike="noStrike" smtClean="0">
                          <a:solidFill>
                            <a:srgbClr val="000000"/>
                          </a:solidFill>
                          <a:latin typeface="Century Gothic"/>
                        </a:rPr>
                        <a:t> Generaton tested in PK cassette dosing </a:t>
                      </a:r>
                      <a:endParaRPr lang="it-IT"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773">
                <a:tc>
                  <a:txBody>
                    <a:bodyPr/>
                    <a:lstStyle/>
                    <a:p>
                      <a:pPr algn="ctr" fontAlgn="ctr"/>
                      <a:r>
                        <a:rPr lang="de-DE" sz="1100" b="0" i="0" u="none" strike="noStrike" dirty="0" smtClean="0">
                          <a:solidFill>
                            <a:srgbClr val="000000"/>
                          </a:solidFill>
                          <a:latin typeface="Century Gothic"/>
                        </a:rPr>
                        <a:t>LDC-7N</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&gt;1</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0.15</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dirty="0">
                          <a:solidFill>
                            <a:srgbClr val="000000"/>
                          </a:solidFill>
                          <a:latin typeface="Century Gothic"/>
                        </a:rPr>
                        <a:t>&lt;</a:t>
                      </a:r>
                      <a:r>
                        <a:rPr lang="de-DE" sz="1100" b="0" i="0" u="none" strike="noStrike" dirty="0" smtClean="0">
                          <a:solidFill>
                            <a:srgbClr val="000000"/>
                          </a:solidFill>
                          <a:latin typeface="Century Gothic"/>
                        </a:rPr>
                        <a:t>0.000099</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1100" b="0" i="0" u="none" strike="noStrike" dirty="0">
                          <a:solidFill>
                            <a:srgbClr val="000000"/>
                          </a:solidFill>
                          <a:latin typeface="Century Gothic"/>
                        </a:rPr>
                        <a:t>1.7</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884"/>
                    </a:solidFill>
                  </a:tcPr>
                </a:tc>
                <a:tc>
                  <a:txBody>
                    <a:bodyPr/>
                    <a:lstStyle/>
                    <a:p>
                      <a:pPr algn="ctr" fontAlgn="ctr"/>
                      <a:r>
                        <a:rPr lang="it-IT" sz="1100" b="0" i="0" u="none" strike="noStrike" smtClean="0">
                          <a:solidFill>
                            <a:srgbClr val="000000"/>
                          </a:solidFill>
                          <a:latin typeface="Century Gothic"/>
                        </a:rPr>
                        <a:t>2</a:t>
                      </a:r>
                      <a:r>
                        <a:rPr lang="it-IT" sz="1100" b="0" i="0" u="none" strike="noStrike" baseline="30000" smtClean="0">
                          <a:solidFill>
                            <a:srgbClr val="000000"/>
                          </a:solidFill>
                          <a:latin typeface="Century Gothic"/>
                        </a:rPr>
                        <a:t>nd</a:t>
                      </a:r>
                      <a:r>
                        <a:rPr lang="it-IT" sz="1100" b="0" i="0" u="none" strike="noStrike" smtClean="0">
                          <a:solidFill>
                            <a:srgbClr val="000000"/>
                          </a:solidFill>
                          <a:latin typeface="Century Gothic"/>
                        </a:rPr>
                        <a:t> Generaton tested in PK cassette dosing </a:t>
                      </a:r>
                      <a:endParaRPr lang="it-IT"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937">
                <a:tc>
                  <a:txBody>
                    <a:bodyPr/>
                    <a:lstStyle/>
                    <a:p>
                      <a:pPr algn="ctr" fontAlgn="ctr"/>
                      <a:r>
                        <a:rPr lang="de-DE" sz="1100" b="0" i="0" u="none" strike="noStrike" dirty="0" smtClean="0">
                          <a:solidFill>
                            <a:srgbClr val="000000"/>
                          </a:solidFill>
                          <a:latin typeface="Century Gothic"/>
                        </a:rPr>
                        <a:t>LDC-7O</a:t>
                      </a:r>
                      <a:endParaRPr lang="de-DE" sz="11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1100" b="0" i="0" u="none" strike="noStrike">
                          <a:solidFill>
                            <a:srgbClr val="000000"/>
                          </a:solidFill>
                          <a:latin typeface="Century Gothic"/>
                        </a:rPr>
                        <a:t>&gt;1</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0.03</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A74"/>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1100" b="0" i="0" u="none" strike="noStrike">
                          <a:solidFill>
                            <a:srgbClr val="000000"/>
                          </a:solidFill>
                          <a:latin typeface="Century Gothic"/>
                        </a:rPr>
                        <a:t>0.0003</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1100" b="0" i="0" u="none" strike="noStrike">
                          <a:solidFill>
                            <a:srgbClr val="000000"/>
                          </a:solidFill>
                          <a:latin typeface="Century Gothic"/>
                        </a:rPr>
                        <a:t>4.5</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283"/>
                    </a:solidFill>
                  </a:tcPr>
                </a:tc>
                <a:tc>
                  <a:txBody>
                    <a:bodyPr/>
                    <a:lstStyle/>
                    <a:p>
                      <a:pPr algn="ctr" fontAlgn="ctr"/>
                      <a:r>
                        <a:rPr lang="it-IT" sz="1100" b="0" i="0" u="none" strike="noStrike" dirty="0" smtClean="0">
                          <a:solidFill>
                            <a:srgbClr val="000000"/>
                          </a:solidFill>
                          <a:latin typeface="Century Gothic"/>
                        </a:rPr>
                        <a:t>2</a:t>
                      </a:r>
                      <a:r>
                        <a:rPr lang="it-IT" sz="1100" b="0" i="0" u="none" strike="noStrike" baseline="30000" dirty="0" smtClean="0">
                          <a:solidFill>
                            <a:srgbClr val="000000"/>
                          </a:solidFill>
                          <a:latin typeface="Century Gothic"/>
                        </a:rPr>
                        <a:t>nd</a:t>
                      </a:r>
                      <a:r>
                        <a:rPr lang="it-IT" sz="1100" b="0" i="0" u="none" strike="noStrike" dirty="0" smtClean="0">
                          <a:solidFill>
                            <a:srgbClr val="000000"/>
                          </a:solidFill>
                          <a:latin typeface="Century Gothic"/>
                        </a:rPr>
                        <a:t> </a:t>
                      </a:r>
                      <a:r>
                        <a:rPr lang="it-IT" sz="1100" b="0" i="0" u="none" strike="noStrike" dirty="0" err="1" smtClean="0">
                          <a:solidFill>
                            <a:srgbClr val="000000"/>
                          </a:solidFill>
                          <a:latin typeface="Century Gothic"/>
                        </a:rPr>
                        <a:t>Generaton</a:t>
                      </a:r>
                      <a:r>
                        <a:rPr lang="it-IT" sz="1100" b="0" i="0" u="none" strike="noStrike" dirty="0" smtClean="0">
                          <a:solidFill>
                            <a:srgbClr val="000000"/>
                          </a:solidFill>
                          <a:latin typeface="Century Gothic"/>
                        </a:rPr>
                        <a:t> </a:t>
                      </a:r>
                      <a:r>
                        <a:rPr lang="it-IT" sz="1100" b="0" i="0" u="none" strike="noStrike" dirty="0" err="1" smtClean="0">
                          <a:solidFill>
                            <a:srgbClr val="000000"/>
                          </a:solidFill>
                          <a:latin typeface="Century Gothic"/>
                        </a:rPr>
                        <a:t>tested</a:t>
                      </a:r>
                      <a:r>
                        <a:rPr lang="it-IT" sz="1100" b="0" i="0" u="none" strike="noStrike" dirty="0" smtClean="0">
                          <a:solidFill>
                            <a:srgbClr val="000000"/>
                          </a:solidFill>
                          <a:latin typeface="Century Gothic"/>
                        </a:rPr>
                        <a:t> in PK cassette </a:t>
                      </a:r>
                      <a:r>
                        <a:rPr lang="it-IT" sz="1100" b="0" i="0" u="none" strike="noStrike" dirty="0" err="1" smtClean="0">
                          <a:solidFill>
                            <a:srgbClr val="000000"/>
                          </a:solidFill>
                          <a:latin typeface="Century Gothic"/>
                        </a:rPr>
                        <a:t>dosing</a:t>
                      </a:r>
                      <a:r>
                        <a:rPr lang="it-IT" sz="1100" b="0" i="0" u="none" strike="noStrike" dirty="0" smtClean="0">
                          <a:solidFill>
                            <a:srgbClr val="000000"/>
                          </a:solidFill>
                          <a:latin typeface="Century Gothic"/>
                        </a:rPr>
                        <a:t> </a:t>
                      </a:r>
                      <a:endParaRPr lang="it-IT" sz="1100" b="0" i="0" u="none" strike="noStrike" dirty="0">
                        <a:solidFill>
                          <a:srgbClr val="00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6" name="Tabelle 135"/>
          <p:cNvGraphicFramePr>
            <a:graphicFrameLocks noGrp="1"/>
          </p:cNvGraphicFramePr>
          <p:nvPr/>
        </p:nvGraphicFramePr>
        <p:xfrm>
          <a:off x="15773400" y="20402550"/>
          <a:ext cx="8334382" cy="3415280"/>
        </p:xfrm>
        <a:graphic>
          <a:graphicData uri="http://schemas.openxmlformats.org/drawingml/2006/table">
            <a:tbl>
              <a:tblPr/>
              <a:tblGrid>
                <a:gridCol w="826948"/>
                <a:gridCol w="656270"/>
                <a:gridCol w="569728"/>
                <a:gridCol w="480783"/>
                <a:gridCol w="480783"/>
                <a:gridCol w="480783"/>
                <a:gridCol w="480783"/>
                <a:gridCol w="769254"/>
                <a:gridCol w="480783"/>
                <a:gridCol w="512035"/>
                <a:gridCol w="512035"/>
                <a:gridCol w="512035"/>
                <a:gridCol w="512035"/>
                <a:gridCol w="548092"/>
                <a:gridCol w="512035"/>
              </a:tblGrid>
              <a:tr h="445470">
                <a:tc>
                  <a:txBody>
                    <a:bodyPr/>
                    <a:lstStyle/>
                    <a:p>
                      <a:pPr algn="ctr" fontAlgn="ctr"/>
                      <a:r>
                        <a:rPr lang="de-DE" sz="900" b="1" i="0" u="none" strike="noStrike" dirty="0">
                          <a:solidFill>
                            <a:srgbClr val="000000"/>
                          </a:solidFill>
                          <a:latin typeface="Century Gothic"/>
                        </a:rPr>
                        <a:t> </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de-DE" sz="900" b="1" i="0" u="none" strike="noStrike" dirty="0" err="1">
                          <a:solidFill>
                            <a:srgbClr val="000000"/>
                          </a:solidFill>
                          <a:latin typeface="Century Gothic"/>
                        </a:rPr>
                        <a:t>Biochemical</a:t>
                      </a:r>
                      <a:r>
                        <a:rPr lang="de-DE" sz="900" b="1" i="0" u="none" strike="noStrike" dirty="0">
                          <a:solidFill>
                            <a:srgbClr val="000000"/>
                          </a:solidFill>
                          <a:latin typeface="Century Gothic"/>
                        </a:rPr>
                        <a:t> IC50 [µM]</a:t>
                      </a:r>
                    </a:p>
                  </a:txBody>
                  <a:tcPr marL="5286" marR="5286" marT="52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gridSpan="6">
                  <a:txBody>
                    <a:bodyPr/>
                    <a:lstStyle/>
                    <a:p>
                      <a:pPr algn="ctr" fontAlgn="ctr"/>
                      <a:r>
                        <a:rPr lang="de-DE" sz="900" b="1" i="0" u="none" strike="noStrike">
                          <a:solidFill>
                            <a:srgbClr val="000000"/>
                          </a:solidFill>
                          <a:latin typeface="Century Gothic"/>
                        </a:rPr>
                        <a:t>Cellular IC50 [µM]</a:t>
                      </a:r>
                    </a:p>
                  </a:txBody>
                  <a:tcPr marL="5286" marR="5286" marT="52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593962">
                <a:tc>
                  <a:txBody>
                    <a:bodyPr/>
                    <a:lstStyle/>
                    <a:p>
                      <a:pPr algn="ctr" fontAlgn="ctr"/>
                      <a:r>
                        <a:rPr lang="de-DE" sz="900" b="1" i="0" u="none" strike="noStrike">
                          <a:solidFill>
                            <a:srgbClr val="000000"/>
                          </a:solidFill>
                          <a:latin typeface="Century Gothic"/>
                        </a:rPr>
                        <a:t>Company_code</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PAMPA</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Sol</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CDK1</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CDK2</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CDK4</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CDK6</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CDK7</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dirty="0">
                          <a:solidFill>
                            <a:srgbClr val="000000"/>
                          </a:solidFill>
                          <a:latin typeface="Century Gothic"/>
                        </a:rPr>
                        <a:t>CDK9</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dirty="0" err="1" smtClean="0">
                          <a:solidFill>
                            <a:srgbClr val="000000"/>
                          </a:solidFill>
                          <a:latin typeface="Century Gothic"/>
                        </a:rPr>
                        <a:t>Cell</a:t>
                      </a:r>
                      <a:r>
                        <a:rPr lang="de-DE" sz="900" b="1" i="0" u="none" strike="noStrike" dirty="0" smtClean="0">
                          <a:solidFill>
                            <a:srgbClr val="000000"/>
                          </a:solidFill>
                          <a:latin typeface="Century Gothic"/>
                        </a:rPr>
                        <a:t> </a:t>
                      </a:r>
                      <a:r>
                        <a:rPr lang="de-DE" sz="900" b="1" i="0" u="none" strike="noStrike" dirty="0" err="1" smtClean="0">
                          <a:solidFill>
                            <a:srgbClr val="000000"/>
                          </a:solidFill>
                          <a:latin typeface="Century Gothic"/>
                        </a:rPr>
                        <a:t>line</a:t>
                      </a:r>
                      <a:r>
                        <a:rPr lang="de-DE" sz="900" b="1" i="0" u="none" strike="noStrike" dirty="0" smtClean="0">
                          <a:solidFill>
                            <a:srgbClr val="000000"/>
                          </a:solidFill>
                          <a:latin typeface="Century Gothic"/>
                        </a:rPr>
                        <a:t> 1</a:t>
                      </a:r>
                      <a:endParaRPr lang="de-DE" sz="900" b="1"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dirty="0" err="1" smtClean="0">
                          <a:solidFill>
                            <a:srgbClr val="000000"/>
                          </a:solidFill>
                          <a:latin typeface="Century Gothic"/>
                        </a:rPr>
                        <a:t>Cell</a:t>
                      </a:r>
                      <a:r>
                        <a:rPr lang="de-DE" sz="900" b="1" i="0" u="none" strike="noStrike" dirty="0" smtClean="0">
                          <a:solidFill>
                            <a:srgbClr val="000000"/>
                          </a:solidFill>
                          <a:latin typeface="Century Gothic"/>
                        </a:rPr>
                        <a:t> </a:t>
                      </a:r>
                      <a:r>
                        <a:rPr lang="de-DE" sz="900" b="1" i="0" u="none" strike="noStrike" dirty="0" err="1" smtClean="0">
                          <a:solidFill>
                            <a:srgbClr val="000000"/>
                          </a:solidFill>
                          <a:latin typeface="Century Gothic"/>
                        </a:rPr>
                        <a:t>line</a:t>
                      </a:r>
                      <a:r>
                        <a:rPr lang="de-DE" sz="900" b="1" i="0" u="none" strike="noStrike" dirty="0" smtClean="0">
                          <a:solidFill>
                            <a:srgbClr val="000000"/>
                          </a:solidFill>
                          <a:latin typeface="Century Gothic"/>
                        </a:rPr>
                        <a:t> 2</a:t>
                      </a:r>
                      <a:endParaRPr lang="de-DE" sz="900" b="1" i="0" u="none" strike="noStrike" dirty="0">
                        <a:solidFill>
                          <a:srgbClr val="000000"/>
                        </a:solidFill>
                        <a:latin typeface="Century Gothic"/>
                      </a:endParaRP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dirty="0" err="1" smtClean="0">
                          <a:solidFill>
                            <a:srgbClr val="000000"/>
                          </a:solidFill>
                          <a:latin typeface="Century Gothic"/>
                        </a:rPr>
                        <a:t>Cell</a:t>
                      </a:r>
                      <a:r>
                        <a:rPr lang="de-DE" sz="900" b="1" i="0" u="none" strike="noStrike" dirty="0" smtClean="0">
                          <a:solidFill>
                            <a:srgbClr val="000000"/>
                          </a:solidFill>
                          <a:latin typeface="Century Gothic"/>
                        </a:rPr>
                        <a:t> </a:t>
                      </a:r>
                      <a:r>
                        <a:rPr lang="de-DE" sz="900" b="1" i="0" u="none" strike="noStrike" dirty="0" err="1" smtClean="0">
                          <a:solidFill>
                            <a:srgbClr val="000000"/>
                          </a:solidFill>
                          <a:latin typeface="Century Gothic"/>
                        </a:rPr>
                        <a:t>line</a:t>
                      </a:r>
                      <a:r>
                        <a:rPr lang="de-DE" sz="900" b="1" i="0" u="none" strike="noStrike" dirty="0" smtClean="0">
                          <a:solidFill>
                            <a:srgbClr val="000000"/>
                          </a:solidFill>
                          <a:latin typeface="Century Gothic"/>
                        </a:rPr>
                        <a:t> 3</a:t>
                      </a:r>
                      <a:endParaRPr lang="de-DE" sz="900" b="1" i="0" u="none" strike="noStrike" dirty="0">
                        <a:solidFill>
                          <a:srgbClr val="000000"/>
                        </a:solidFill>
                        <a:latin typeface="Century Gothic"/>
                      </a:endParaRP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Hela</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a:solidFill>
                            <a:srgbClr val="000000"/>
                          </a:solidFill>
                          <a:latin typeface="Century Gothic"/>
                        </a:rPr>
                        <a:t>hPBMCs</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1" i="0" u="none" strike="noStrike" dirty="0" err="1" smtClean="0">
                          <a:solidFill>
                            <a:srgbClr val="000000"/>
                          </a:solidFill>
                          <a:latin typeface="Century Gothic"/>
                        </a:rPr>
                        <a:t>Cell</a:t>
                      </a:r>
                      <a:r>
                        <a:rPr lang="de-DE" sz="900" b="1" i="0" u="none" strike="noStrike" dirty="0" smtClean="0">
                          <a:solidFill>
                            <a:srgbClr val="000000"/>
                          </a:solidFill>
                          <a:latin typeface="Century Gothic"/>
                        </a:rPr>
                        <a:t> </a:t>
                      </a:r>
                      <a:r>
                        <a:rPr lang="de-DE" sz="900" b="1" i="0" u="none" strike="noStrike" dirty="0" err="1" smtClean="0">
                          <a:solidFill>
                            <a:srgbClr val="000000"/>
                          </a:solidFill>
                          <a:latin typeface="Century Gothic"/>
                        </a:rPr>
                        <a:t>line</a:t>
                      </a:r>
                      <a:r>
                        <a:rPr lang="de-DE" sz="900" b="1" i="0" u="none" strike="noStrike" dirty="0" smtClean="0">
                          <a:solidFill>
                            <a:srgbClr val="000000"/>
                          </a:solidFill>
                          <a:latin typeface="Century Gothic"/>
                        </a:rPr>
                        <a:t> 4</a:t>
                      </a:r>
                      <a:endParaRPr lang="de-DE" sz="900" b="1" i="0" u="none" strike="noStrike" dirty="0">
                        <a:solidFill>
                          <a:srgbClr val="000000"/>
                        </a:solidFill>
                        <a:latin typeface="Century Gothic"/>
                      </a:endParaRP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6981">
                <a:tc>
                  <a:txBody>
                    <a:bodyPr/>
                    <a:lstStyle/>
                    <a:p>
                      <a:pPr algn="ctr" fontAlgn="ctr"/>
                      <a:r>
                        <a:rPr lang="de-DE" sz="900" b="0" i="0" u="none" strike="noStrike" dirty="0" smtClean="0">
                          <a:solidFill>
                            <a:srgbClr val="000000"/>
                          </a:solidFill>
                          <a:latin typeface="Century Gothic"/>
                        </a:rPr>
                        <a:t>LDC-7A</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61,8</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376,5</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0,005</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900" b="0" i="0" u="none" strike="noStrike" dirty="0">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2,83</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tc>
                  <a:txBody>
                    <a:bodyPr/>
                    <a:lstStyle/>
                    <a:p>
                      <a:pPr algn="ctr" fontAlgn="ctr"/>
                      <a:r>
                        <a:rPr lang="de-DE" sz="900" b="0" i="0" u="none" strike="noStrike">
                          <a:solidFill>
                            <a:srgbClr val="000000"/>
                          </a:solidFill>
                          <a:latin typeface="Century Gothic"/>
                        </a:rPr>
                        <a:t>4,427</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de-DE" sz="900" b="0" i="0" u="none" strike="noStrike">
                          <a:solidFill>
                            <a:srgbClr val="000000"/>
                          </a:solidFill>
                          <a:latin typeface="Century Gothic"/>
                        </a:rPr>
                        <a:t>0,43</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76D"/>
                    </a:solidFill>
                  </a:tcPr>
                </a:tc>
                <a:tc>
                  <a:txBody>
                    <a:bodyPr/>
                    <a:lstStyle/>
                    <a:p>
                      <a:pPr algn="ctr" fontAlgn="ctr"/>
                      <a:r>
                        <a:rPr lang="de-DE" sz="900" b="0" i="0" u="none" strike="noStrike">
                          <a:solidFill>
                            <a:srgbClr val="000000"/>
                          </a:solidFill>
                          <a:latin typeface="Century Gothic"/>
                        </a:rPr>
                        <a:t>&gt;30</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&gt;30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&gt;30</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96981">
                <a:tc>
                  <a:txBody>
                    <a:bodyPr/>
                    <a:lstStyle/>
                    <a:p>
                      <a:pPr algn="ctr" fontAlgn="ctr"/>
                      <a:r>
                        <a:rPr lang="de-DE" sz="900" b="0" i="0" u="none" strike="noStrike" dirty="0" smtClean="0">
                          <a:solidFill>
                            <a:srgbClr val="000000"/>
                          </a:solidFill>
                          <a:latin typeface="Century Gothic"/>
                        </a:rPr>
                        <a:t>LDC-7P</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6,6</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436,9</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0,27</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F81"/>
                    </a:solidFill>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0,005</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900" b="0" i="0" u="none" strike="noStrike">
                          <a:solidFill>
                            <a:srgbClr val="000000"/>
                          </a:solidFill>
                          <a:latin typeface="Century Gothic"/>
                        </a:rPr>
                        <a:t>2,037</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83"/>
                    </a:solidFill>
                  </a:tcPr>
                </a:tc>
                <a:tc>
                  <a:txBody>
                    <a:bodyPr/>
                    <a:lstStyle/>
                    <a:p>
                      <a:pPr algn="ctr" fontAlgn="ctr"/>
                      <a:r>
                        <a:rPr lang="de-DE" sz="900" b="0" i="0" u="none" strike="noStrike">
                          <a:solidFill>
                            <a:srgbClr val="000000"/>
                          </a:solidFill>
                          <a:latin typeface="Century Gothic"/>
                        </a:rPr>
                        <a:t>0,593</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E"/>
                    </a:solidFill>
                  </a:tcPr>
                </a:tc>
                <a:tc>
                  <a:txBody>
                    <a:bodyPr/>
                    <a:lstStyle/>
                    <a:p>
                      <a:pPr algn="ctr" fontAlgn="ctr"/>
                      <a:r>
                        <a:rPr lang="de-DE" sz="900" b="0" i="0" u="none" strike="noStrike">
                          <a:solidFill>
                            <a:srgbClr val="000000"/>
                          </a:solidFill>
                          <a:latin typeface="Century Gothic"/>
                        </a:rPr>
                        <a:t>0,618</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de-DE" sz="900" b="0" i="0" u="none" strike="noStrike">
                          <a:solidFill>
                            <a:srgbClr val="000000"/>
                          </a:solidFill>
                          <a:latin typeface="Century Gothic"/>
                        </a:rPr>
                        <a:t>0,09</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ctr" fontAlgn="ctr"/>
                      <a:r>
                        <a:rPr lang="de-DE" sz="900" b="0" i="0" u="none" strike="noStrike">
                          <a:solidFill>
                            <a:srgbClr val="000000"/>
                          </a:solidFill>
                          <a:latin typeface="Century Gothic"/>
                        </a:rPr>
                        <a:t>16,533</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E7F"/>
                    </a:solidFill>
                  </a:tcPr>
                </a:tc>
                <a:tc>
                  <a:txBody>
                    <a:bodyPr/>
                    <a:lstStyle/>
                    <a:p>
                      <a:pPr algn="ctr" fontAlgn="ctr"/>
                      <a:r>
                        <a:rPr lang="de-DE" sz="900" b="0" i="0" u="none" strike="noStrike">
                          <a:solidFill>
                            <a:srgbClr val="000000"/>
                          </a:solidFill>
                          <a:latin typeface="Century Gothic"/>
                        </a:rPr>
                        <a:t>15,218</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D17F"/>
                    </a:solidFill>
                  </a:tcPr>
                </a:tc>
                <a:tc>
                  <a:txBody>
                    <a:bodyPr/>
                    <a:lstStyle/>
                    <a:p>
                      <a:pPr algn="ctr" fontAlgn="ctr"/>
                      <a:r>
                        <a:rPr lang="de-DE" sz="900" b="0" i="0" u="none" strike="noStrike">
                          <a:solidFill>
                            <a:srgbClr val="000000"/>
                          </a:solidFill>
                          <a:latin typeface="Century Gothic"/>
                        </a:rPr>
                        <a:t>21,014</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C47D"/>
                    </a:solidFill>
                  </a:tcPr>
                </a:tc>
              </a:tr>
              <a:tr h="296981">
                <a:tc>
                  <a:txBody>
                    <a:bodyPr/>
                    <a:lstStyle/>
                    <a:p>
                      <a:pPr algn="ctr" fontAlgn="ctr"/>
                      <a:r>
                        <a:rPr lang="de-DE" sz="900" b="0" i="0" u="none" strike="noStrike" dirty="0" smtClean="0">
                          <a:solidFill>
                            <a:srgbClr val="000000"/>
                          </a:solidFill>
                          <a:latin typeface="Century Gothic"/>
                        </a:rPr>
                        <a:t>LDC-7Q</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29,95</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307</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0,052</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E6F"/>
                    </a:solidFill>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&gt;1</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2,426</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182"/>
                    </a:solidFill>
                  </a:tcPr>
                </a:tc>
                <a:tc>
                  <a:txBody>
                    <a:bodyPr/>
                    <a:lstStyle/>
                    <a:p>
                      <a:pPr algn="ctr" fontAlgn="ctr"/>
                      <a:r>
                        <a:rPr lang="de-DE" sz="900" b="0" i="0" u="none" strike="noStrike">
                          <a:solidFill>
                            <a:srgbClr val="000000"/>
                          </a:solidFill>
                          <a:latin typeface="Century Gothic"/>
                        </a:rPr>
                        <a:t>4,694</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ctr" fontAlgn="ctr"/>
                      <a:r>
                        <a:rPr lang="de-DE" sz="900" b="0" i="0" u="none" strike="noStrike">
                          <a:solidFill>
                            <a:srgbClr val="000000"/>
                          </a:solidFill>
                          <a:latin typeface="Century Gothic"/>
                        </a:rPr>
                        <a:t>23,282</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de-DE" sz="900" b="0" i="0" u="none" strike="noStrike">
                          <a:solidFill>
                            <a:srgbClr val="000000"/>
                          </a:solidFill>
                          <a:latin typeface="Century Gothic"/>
                        </a:rPr>
                        <a:t>12</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981"/>
                    </a:solidFill>
                  </a:tcPr>
                </a:tc>
                <a:tc>
                  <a:txBody>
                    <a:bodyPr/>
                    <a:lstStyle/>
                    <a:p>
                      <a:pPr algn="ctr" fontAlgn="ctr"/>
                      <a:r>
                        <a:rPr lang="de-DE" sz="900" b="0" i="0" u="none" strike="noStrike">
                          <a:solidFill>
                            <a:srgbClr val="000000"/>
                          </a:solidFill>
                          <a:latin typeface="Century Gothic"/>
                        </a:rPr>
                        <a:t>&gt;30</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&gt;30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&gt;30</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96981">
                <a:tc>
                  <a:txBody>
                    <a:bodyPr/>
                    <a:lstStyle/>
                    <a:p>
                      <a:pPr algn="ctr" fontAlgn="ctr"/>
                      <a:r>
                        <a:rPr lang="de-DE" sz="900" b="0" i="0" u="none" strike="noStrike" dirty="0" smtClean="0">
                          <a:solidFill>
                            <a:srgbClr val="000000"/>
                          </a:solidFill>
                          <a:latin typeface="Century Gothic"/>
                        </a:rPr>
                        <a:t>LDC-7R</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dirty="0">
                          <a:solidFill>
                            <a:srgbClr val="000000"/>
                          </a:solidFill>
                          <a:latin typeface="Century Gothic"/>
                        </a:rPr>
                        <a:t>53,6</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289,8</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0,022</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06C"/>
                    </a:solidFill>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dirty="0">
                          <a:solidFill>
                            <a:srgbClr val="000000"/>
                          </a:solidFill>
                          <a:latin typeface="Century Gothic"/>
                        </a:rPr>
                        <a:t>&lt;0.000099</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dirty="0">
                          <a:solidFill>
                            <a:srgbClr val="000000"/>
                          </a:solidFill>
                          <a:latin typeface="Century Gothic"/>
                        </a:rPr>
                        <a:t>0,32</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de-DE" sz="900" b="0" i="0" u="none" strike="noStrike" dirty="0">
                          <a:solidFill>
                            <a:srgbClr val="000000"/>
                          </a:solidFill>
                          <a:latin typeface="Century Gothic"/>
                        </a:rPr>
                        <a:t>0,055</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ctr" fontAlgn="ctr"/>
                      <a:r>
                        <a:rPr lang="de-DE" sz="900" b="0" i="0" u="none" strike="noStrike">
                          <a:solidFill>
                            <a:srgbClr val="000000"/>
                          </a:solidFill>
                          <a:latin typeface="Century Gothic"/>
                        </a:rPr>
                        <a:t>0,28</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26C"/>
                    </a:solidFill>
                  </a:tcPr>
                </a:tc>
                <a:tc>
                  <a:txBody>
                    <a:bodyPr/>
                    <a:lstStyle/>
                    <a:p>
                      <a:pPr algn="ctr" fontAlgn="ctr"/>
                      <a:r>
                        <a:rPr lang="de-DE" sz="900" b="0" i="0" u="none" strike="noStrike">
                          <a:solidFill>
                            <a:srgbClr val="000000"/>
                          </a:solidFill>
                          <a:latin typeface="Century Gothic"/>
                        </a:rPr>
                        <a:t>0,029</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900" b="0" i="0" u="none" strike="noStrike">
                          <a:solidFill>
                            <a:srgbClr val="000000"/>
                          </a:solidFill>
                          <a:latin typeface="Century Gothic"/>
                        </a:rPr>
                        <a:t>3,697</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ctr" fontAlgn="ctr"/>
                      <a:r>
                        <a:rPr lang="de-DE" sz="900" b="0" i="0" u="none" strike="noStrike">
                          <a:solidFill>
                            <a:srgbClr val="000000"/>
                          </a:solidFill>
                          <a:latin typeface="Century Gothic"/>
                        </a:rPr>
                        <a:t>8,672</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082"/>
                    </a:solidFill>
                  </a:tcPr>
                </a:tc>
                <a:tc>
                  <a:txBody>
                    <a:bodyPr/>
                    <a:lstStyle/>
                    <a:p>
                      <a:pPr algn="ctr" fontAlgn="ctr"/>
                      <a:r>
                        <a:rPr lang="de-DE" sz="900" b="0" i="0" u="none" strike="noStrike">
                          <a:solidFill>
                            <a:srgbClr val="000000"/>
                          </a:solidFill>
                          <a:latin typeface="Century Gothic"/>
                        </a:rPr>
                        <a:t>6,028</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r>
              <a:tr h="296981">
                <a:tc>
                  <a:txBody>
                    <a:bodyPr/>
                    <a:lstStyle/>
                    <a:p>
                      <a:pPr algn="ctr" fontAlgn="ctr"/>
                      <a:r>
                        <a:rPr lang="de-DE" sz="900" b="0" i="0" u="none" strike="noStrike" dirty="0" smtClean="0">
                          <a:solidFill>
                            <a:srgbClr val="000000"/>
                          </a:solidFill>
                          <a:latin typeface="Century Gothic"/>
                        </a:rPr>
                        <a:t>LDC-7J</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76,25</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373,5</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&gt;10</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0,0081</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ctr" fontAlgn="ctr"/>
                      <a:r>
                        <a:rPr lang="de-DE" sz="900" b="0" i="0" u="none" strike="noStrike">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de-DE" sz="900" b="0" i="0" u="none" strike="noStrike" dirty="0" smtClean="0">
                          <a:solidFill>
                            <a:srgbClr val="000000"/>
                          </a:solidFill>
                          <a:latin typeface="Century Gothic"/>
                        </a:rPr>
                        <a:t>&lt;0.000099</a:t>
                      </a:r>
                      <a:r>
                        <a:rPr lang="de-DE" sz="900" b="0" i="0" u="none" strike="noStrike" dirty="0">
                          <a:solidFill>
                            <a:srgbClr val="000000"/>
                          </a:solidFill>
                          <a:latin typeface="Century Gothic"/>
                        </a:rPr>
                        <a:t> </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dirty="0">
                          <a:solidFill>
                            <a:srgbClr val="000000"/>
                          </a:solidFill>
                          <a:latin typeface="Century Gothic"/>
                        </a:rPr>
                        <a:t>2,234</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ctr" fontAlgn="ctr"/>
                      <a:r>
                        <a:rPr lang="de-DE" sz="900" b="0" i="0" u="none" strike="noStrike">
                          <a:solidFill>
                            <a:srgbClr val="000000"/>
                          </a:solidFill>
                          <a:latin typeface="Century Gothic"/>
                        </a:rPr>
                        <a:t>&lt;0,014</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a:solidFill>
                            <a:srgbClr val="000000"/>
                          </a:solidFill>
                          <a:latin typeface="Century Gothic"/>
                        </a:rPr>
                        <a:t>0,109</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C6B"/>
                    </a:solidFill>
                  </a:tcPr>
                </a:tc>
                <a:tc>
                  <a:txBody>
                    <a:bodyPr/>
                    <a:lstStyle/>
                    <a:p>
                      <a:pPr algn="ctr" fontAlgn="ctr"/>
                      <a:r>
                        <a:rPr lang="de-DE" sz="900" b="0" i="0" u="none" strike="noStrike">
                          <a:solidFill>
                            <a:srgbClr val="000000"/>
                          </a:solidFill>
                          <a:latin typeface="Century Gothic"/>
                        </a:rPr>
                        <a:t>&lt;0,014</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a:solidFill>
                            <a:srgbClr val="000000"/>
                          </a:solidFill>
                          <a:latin typeface="Century Gothic"/>
                        </a:rPr>
                        <a:t>2,535</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tc>
                  <a:txBody>
                    <a:bodyPr/>
                    <a:lstStyle/>
                    <a:p>
                      <a:pPr algn="ctr" fontAlgn="ctr"/>
                      <a:r>
                        <a:rPr lang="de-DE" sz="900" b="0" i="0" u="none" strike="noStrike">
                          <a:solidFill>
                            <a:srgbClr val="000000"/>
                          </a:solidFill>
                          <a:latin typeface="Century Gothic"/>
                        </a:rPr>
                        <a:t>5,746</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de-DE" sz="900" b="0" i="0" u="none" strike="noStrike">
                          <a:solidFill>
                            <a:srgbClr val="000000"/>
                          </a:solidFill>
                          <a:latin typeface="Century Gothic"/>
                        </a:rPr>
                        <a:t>3,846</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r>
              <a:tr h="296981">
                <a:tc>
                  <a:txBody>
                    <a:bodyPr/>
                    <a:lstStyle/>
                    <a:p>
                      <a:pPr algn="ctr" fontAlgn="ctr"/>
                      <a:r>
                        <a:rPr lang="de-DE" sz="900" b="0" i="0" u="none" strike="noStrike" dirty="0" smtClean="0">
                          <a:solidFill>
                            <a:srgbClr val="000000"/>
                          </a:solidFill>
                          <a:latin typeface="Century Gothic"/>
                        </a:rPr>
                        <a:t>LDC-7L</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18,35</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395,2</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&gt;100</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dirty="0">
                          <a:solidFill>
                            <a:srgbClr val="000000"/>
                          </a:solidFill>
                          <a:latin typeface="Century Gothic"/>
                        </a:rPr>
                        <a:t>0,0179</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E6C"/>
                    </a:solidFill>
                  </a:tcPr>
                </a:tc>
                <a:tc>
                  <a:txBody>
                    <a:bodyPr/>
                    <a:lstStyle/>
                    <a:p>
                      <a:pPr algn="ctr" fontAlgn="ctr"/>
                      <a:r>
                        <a:rPr lang="de-DE" sz="900" b="0" i="0" u="none" strike="noStrike" dirty="0">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dirty="0">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dirty="0">
                          <a:solidFill>
                            <a:srgbClr val="000000"/>
                          </a:solidFill>
                          <a:latin typeface="Century Gothic"/>
                        </a:rPr>
                        <a:t>0.00011</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dirty="0">
                          <a:solidFill>
                            <a:srgbClr val="000000"/>
                          </a:solidFill>
                          <a:latin typeface="Century Gothic"/>
                        </a:rPr>
                        <a:t>2,283</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E283"/>
                    </a:solidFill>
                  </a:tcPr>
                </a:tc>
                <a:tc>
                  <a:txBody>
                    <a:bodyPr/>
                    <a:lstStyle/>
                    <a:p>
                      <a:pPr algn="ctr" fontAlgn="ctr"/>
                      <a:r>
                        <a:rPr lang="de-DE" sz="900" b="0" i="0" u="none" strike="noStrike" dirty="0">
                          <a:solidFill>
                            <a:srgbClr val="000000"/>
                          </a:solidFill>
                          <a:latin typeface="Century Gothic"/>
                        </a:rPr>
                        <a:t>0,008</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de-DE" sz="900" b="0" i="0" u="none" strike="noStrike" dirty="0">
                          <a:solidFill>
                            <a:srgbClr val="000000"/>
                          </a:solidFill>
                          <a:latin typeface="Century Gothic"/>
                        </a:rPr>
                        <a:t>0,157</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E6B"/>
                    </a:solidFill>
                  </a:tcPr>
                </a:tc>
                <a:tc>
                  <a:txBody>
                    <a:bodyPr/>
                    <a:lstStyle/>
                    <a:p>
                      <a:pPr algn="ctr" fontAlgn="ctr"/>
                      <a:r>
                        <a:rPr lang="de-DE" sz="900" b="0" i="0" u="none" strike="noStrike" dirty="0">
                          <a:solidFill>
                            <a:srgbClr val="000000"/>
                          </a:solidFill>
                          <a:latin typeface="Century Gothic"/>
                        </a:rPr>
                        <a:t>&lt;0,007</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dirty="0">
                          <a:solidFill>
                            <a:srgbClr val="000000"/>
                          </a:solidFill>
                          <a:latin typeface="Century Gothic"/>
                        </a:rPr>
                        <a:t>10,217</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de-DE" sz="900" b="0" i="0" u="none" strike="noStrike" dirty="0">
                          <a:solidFill>
                            <a:srgbClr val="000000"/>
                          </a:solidFill>
                          <a:latin typeface="Century Gothic"/>
                        </a:rPr>
                        <a:t>14,062</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DD480"/>
                    </a:solidFill>
                  </a:tcPr>
                </a:tc>
                <a:tc>
                  <a:txBody>
                    <a:bodyPr/>
                    <a:lstStyle/>
                    <a:p>
                      <a:pPr algn="ctr" fontAlgn="ctr"/>
                      <a:r>
                        <a:rPr lang="de-DE" sz="900" b="0" i="0" u="none" strike="noStrike" dirty="0">
                          <a:solidFill>
                            <a:srgbClr val="000000"/>
                          </a:solidFill>
                          <a:latin typeface="Century Gothic"/>
                        </a:rPr>
                        <a:t>13,208</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D680"/>
                    </a:solidFill>
                  </a:tcPr>
                </a:tc>
              </a:tr>
              <a:tr h="296981">
                <a:tc>
                  <a:txBody>
                    <a:bodyPr/>
                    <a:lstStyle/>
                    <a:p>
                      <a:pPr algn="ctr" fontAlgn="ctr"/>
                      <a:r>
                        <a:rPr lang="de-DE" sz="900" b="0" i="0" u="none" strike="noStrike" dirty="0" smtClean="0">
                          <a:solidFill>
                            <a:srgbClr val="000000"/>
                          </a:solidFill>
                          <a:latin typeface="Century Gothic"/>
                        </a:rPr>
                        <a:t>LDC-7S</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10,9</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385,7</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&gt;0.1</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0,0821</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B71"/>
                    </a:solidFill>
                  </a:tcPr>
                </a:tc>
                <a:tc>
                  <a:txBody>
                    <a:bodyPr/>
                    <a:lstStyle/>
                    <a:p>
                      <a:pPr algn="ctr" fontAlgn="ctr"/>
                      <a:r>
                        <a:rPr lang="de-DE" sz="900" b="0" i="0" u="none" strike="noStrike">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dirty="0">
                          <a:solidFill>
                            <a:srgbClr val="000000"/>
                          </a:solidFill>
                          <a:latin typeface="Century Gothic"/>
                        </a:rPr>
                        <a:t>&lt;0.000099</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a:solidFill>
                            <a:srgbClr val="000000"/>
                          </a:solidFill>
                          <a:latin typeface="Century Gothic"/>
                        </a:rPr>
                        <a:t>0,613</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ctr"/>
                      <a:r>
                        <a:rPr lang="de-DE" sz="900" b="0" i="0" u="none" strike="noStrike">
                          <a:solidFill>
                            <a:srgbClr val="000000"/>
                          </a:solidFill>
                          <a:latin typeface="Century Gothic"/>
                        </a:rPr>
                        <a:t>0,08</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ctr" fontAlgn="ctr"/>
                      <a:r>
                        <a:rPr lang="de-DE" sz="900" b="0" i="0" u="none" strike="noStrike">
                          <a:solidFill>
                            <a:srgbClr val="000000"/>
                          </a:solidFill>
                          <a:latin typeface="Century Gothic"/>
                        </a:rPr>
                        <a:t>0,283</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26C"/>
                    </a:solidFill>
                  </a:tcPr>
                </a:tc>
                <a:tc>
                  <a:txBody>
                    <a:bodyPr/>
                    <a:lstStyle/>
                    <a:p>
                      <a:pPr algn="ctr" fontAlgn="ctr"/>
                      <a:r>
                        <a:rPr lang="de-DE" sz="900" b="0" i="0" u="none" strike="noStrike">
                          <a:solidFill>
                            <a:srgbClr val="000000"/>
                          </a:solidFill>
                          <a:latin typeface="Century Gothic"/>
                        </a:rPr>
                        <a:t>0,047</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ctr" fontAlgn="ctr"/>
                      <a:r>
                        <a:rPr lang="de-DE" sz="900" b="0" i="0" u="none" strike="noStrike">
                          <a:solidFill>
                            <a:srgbClr val="000000"/>
                          </a:solidFill>
                          <a:latin typeface="Century Gothic"/>
                        </a:rPr>
                        <a:t>4,715</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ctr" fontAlgn="ctr"/>
                      <a:r>
                        <a:rPr lang="de-DE" sz="900" b="0" i="0" u="none" strike="noStrike">
                          <a:solidFill>
                            <a:srgbClr val="000000"/>
                          </a:solidFill>
                          <a:latin typeface="Century Gothic"/>
                        </a:rPr>
                        <a:t>5,831</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ctr" fontAlgn="ctr"/>
                      <a:r>
                        <a:rPr lang="de-DE" sz="900" b="0" i="0" u="none" strike="noStrike">
                          <a:solidFill>
                            <a:srgbClr val="000000"/>
                          </a:solidFill>
                          <a:latin typeface="Century Gothic"/>
                        </a:rPr>
                        <a:t>7,186</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483"/>
                    </a:solidFill>
                  </a:tcPr>
                </a:tc>
              </a:tr>
              <a:tr h="296981">
                <a:tc>
                  <a:txBody>
                    <a:bodyPr/>
                    <a:lstStyle/>
                    <a:p>
                      <a:pPr algn="ctr" fontAlgn="ctr"/>
                      <a:r>
                        <a:rPr lang="de-DE" sz="900" b="0" i="0" u="none" strike="noStrike" dirty="0" smtClean="0">
                          <a:solidFill>
                            <a:srgbClr val="000000"/>
                          </a:solidFill>
                          <a:latin typeface="Century Gothic"/>
                        </a:rPr>
                        <a:t>LDC-7N</a:t>
                      </a:r>
                      <a:endParaRPr lang="de-DE" sz="900" b="0" i="0" u="none" strike="noStrike" dirty="0">
                        <a:solidFill>
                          <a:srgbClr val="000000"/>
                        </a:solidFill>
                        <a:latin typeface="Century Gothic"/>
                      </a:endParaRP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29,9</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333,3</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de-DE" sz="900" b="0" i="0" u="none" strike="noStrike">
                          <a:solidFill>
                            <a:srgbClr val="000000"/>
                          </a:solidFill>
                          <a:latin typeface="Century Gothic"/>
                        </a:rPr>
                        <a:t>&gt;1</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0,146</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A877"/>
                    </a:solidFill>
                  </a:tcPr>
                </a:tc>
                <a:tc>
                  <a:txBody>
                    <a:bodyPr/>
                    <a:lstStyle/>
                    <a:p>
                      <a:pPr algn="ctr" fontAlgn="ctr"/>
                      <a:r>
                        <a:rPr lang="de-DE" sz="900" b="0" i="0" u="none" strike="noStrike">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a:solidFill>
                            <a:srgbClr val="000000"/>
                          </a:solidFill>
                          <a:latin typeface="Century Gothic"/>
                        </a:rPr>
                        <a:t>&gt;10</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de-DE" sz="900" b="0" i="0" u="none" strike="noStrike" dirty="0">
                          <a:solidFill>
                            <a:srgbClr val="000000"/>
                          </a:solidFill>
                          <a:latin typeface="Century Gothic"/>
                        </a:rPr>
                        <a:t>&lt;0.000099</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a:solidFill>
                            <a:srgbClr val="000000"/>
                          </a:solidFill>
                          <a:latin typeface="Century Gothic"/>
                        </a:rPr>
                        <a:t>1,679</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583"/>
                    </a:solidFill>
                  </a:tcPr>
                </a:tc>
                <a:tc>
                  <a:txBody>
                    <a:bodyPr/>
                    <a:lstStyle/>
                    <a:p>
                      <a:pPr algn="ctr" fontAlgn="ctr"/>
                      <a:r>
                        <a:rPr lang="de-DE" sz="900" b="0" i="0" u="none" strike="noStrike">
                          <a:solidFill>
                            <a:srgbClr val="000000"/>
                          </a:solidFill>
                          <a:latin typeface="Century Gothic"/>
                        </a:rPr>
                        <a:t>&lt;0,014</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a:solidFill>
                            <a:srgbClr val="000000"/>
                          </a:solidFill>
                          <a:latin typeface="Century Gothic"/>
                        </a:rPr>
                        <a:t>0,157</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E6B"/>
                    </a:solidFill>
                  </a:tcPr>
                </a:tc>
                <a:tc>
                  <a:txBody>
                    <a:bodyPr/>
                    <a:lstStyle/>
                    <a:p>
                      <a:pPr algn="ctr" fontAlgn="ctr"/>
                      <a:r>
                        <a:rPr lang="de-DE" sz="900" b="0" i="0" u="none" strike="noStrike">
                          <a:solidFill>
                            <a:srgbClr val="000000"/>
                          </a:solidFill>
                          <a:latin typeface="Century Gothic"/>
                        </a:rPr>
                        <a:t>&lt;0,014</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de-DE" sz="900" b="0" i="0" u="none" strike="noStrike">
                          <a:solidFill>
                            <a:srgbClr val="000000"/>
                          </a:solidFill>
                          <a:latin typeface="Century Gothic"/>
                        </a:rPr>
                        <a:t>5,415</a:t>
                      </a:r>
                    </a:p>
                  </a:txBody>
                  <a:tcPr marL="5286" marR="5286" marT="5286"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E884"/>
                    </a:solidFill>
                  </a:tcPr>
                </a:tc>
                <a:tc>
                  <a:txBody>
                    <a:bodyPr/>
                    <a:lstStyle/>
                    <a:p>
                      <a:pPr algn="ctr" fontAlgn="ctr"/>
                      <a:r>
                        <a:rPr lang="de-DE" sz="900" b="0" i="0" u="none" strike="noStrike">
                          <a:solidFill>
                            <a:srgbClr val="000000"/>
                          </a:solidFill>
                          <a:latin typeface="Century Gothic"/>
                        </a:rPr>
                        <a:t>12,814</a:t>
                      </a:r>
                    </a:p>
                  </a:txBody>
                  <a:tcPr marL="5286" marR="5286" marT="52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780"/>
                    </a:solidFill>
                  </a:tcPr>
                </a:tc>
                <a:tc>
                  <a:txBody>
                    <a:bodyPr/>
                    <a:lstStyle/>
                    <a:p>
                      <a:pPr algn="ctr" fontAlgn="ctr"/>
                      <a:r>
                        <a:rPr lang="de-DE" sz="900" b="0" i="0" u="none" strike="noStrike" dirty="0">
                          <a:solidFill>
                            <a:srgbClr val="000000"/>
                          </a:solidFill>
                          <a:latin typeface="Century Gothic"/>
                        </a:rPr>
                        <a:t>10,728</a:t>
                      </a:r>
                    </a:p>
                  </a:txBody>
                  <a:tcPr marL="5286" marR="5286" marT="5286"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8DB81"/>
                    </a:solidFill>
                  </a:tcPr>
                </a:tc>
              </a:tr>
            </a:tbl>
          </a:graphicData>
        </a:graphic>
      </p:graphicFrame>
      <p:graphicFrame>
        <p:nvGraphicFramePr>
          <p:cNvPr id="137" name="Tabelle 136"/>
          <p:cNvGraphicFramePr>
            <a:graphicFrameLocks noGrp="1"/>
          </p:cNvGraphicFramePr>
          <p:nvPr/>
        </p:nvGraphicFramePr>
        <p:xfrm>
          <a:off x="16594138" y="20075525"/>
          <a:ext cx="7522930" cy="314700"/>
        </p:xfrm>
        <a:graphic>
          <a:graphicData uri="http://schemas.openxmlformats.org/drawingml/2006/table">
            <a:tbl>
              <a:tblPr/>
              <a:tblGrid>
                <a:gridCol w="1236430"/>
                <a:gridCol w="428377"/>
                <a:gridCol w="496340"/>
                <a:gridCol w="475659"/>
                <a:gridCol w="561774"/>
                <a:gridCol w="742950"/>
                <a:gridCol w="476250"/>
                <a:gridCol w="3105150"/>
              </a:tblGrid>
              <a:tr h="314700">
                <a:tc>
                  <a:txBody>
                    <a:bodyPr/>
                    <a:lstStyle/>
                    <a:p>
                      <a:pPr algn="ctr" fontAlgn="ctr"/>
                      <a:r>
                        <a:rPr lang="de-DE" sz="900" b="0" i="0" u="none" strike="noStrike" dirty="0" smtClean="0">
                          <a:solidFill>
                            <a:srgbClr val="000000"/>
                          </a:solidFill>
                          <a:latin typeface="Century Gothic"/>
                        </a:rPr>
                        <a:t>LDC-7D</a:t>
                      </a:r>
                      <a:endParaRPr lang="de-DE" sz="900" b="0" i="0" u="none" strike="noStrike" dirty="0">
                        <a:solidFill>
                          <a:srgbClr val="000000"/>
                        </a:solidFill>
                        <a:latin typeface="Century Gothic"/>
                      </a:endParaRP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900" b="0" i="0" u="none" strike="noStrike" dirty="0">
                          <a:solidFill>
                            <a:srgbClr val="000000"/>
                          </a:solidFill>
                          <a:latin typeface="Century Gothic"/>
                        </a:rPr>
                        <a:t>0.6</a:t>
                      </a: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4"/>
                    </a:solidFill>
                  </a:tcPr>
                </a:tc>
                <a:tc>
                  <a:txBody>
                    <a:bodyPr/>
                    <a:lstStyle/>
                    <a:p>
                      <a:pPr algn="ctr" fontAlgn="ctr"/>
                      <a:r>
                        <a:rPr lang="de-DE" sz="900" b="0" i="0" u="none" strike="noStrike" dirty="0">
                          <a:solidFill>
                            <a:srgbClr val="000000"/>
                          </a:solidFill>
                          <a:latin typeface="Century Gothic"/>
                        </a:rPr>
                        <a:t>0.043</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F78"/>
                    </a:solidFill>
                  </a:tcPr>
                </a:tc>
                <a:tc>
                  <a:txBody>
                    <a:bodyPr/>
                    <a:lstStyle/>
                    <a:p>
                      <a:pPr algn="ctr" fontAlgn="ctr"/>
                      <a:r>
                        <a:rPr lang="de-DE" sz="900" b="0" i="0" u="none" strike="noStrike" dirty="0">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900" b="0" i="0" u="none" strike="noStrike" dirty="0">
                          <a:solidFill>
                            <a:srgbClr val="000000"/>
                          </a:solidFill>
                          <a:latin typeface="Century Gothic"/>
                        </a:rPr>
                        <a:t>&gt;10</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de-DE" sz="900" b="0" i="0" u="none" strike="noStrike" dirty="0">
                          <a:solidFill>
                            <a:srgbClr val="000000"/>
                          </a:solidFill>
                          <a:latin typeface="Century Gothic"/>
                        </a:rPr>
                        <a:t>0.0059</a:t>
                      </a:r>
                    </a:p>
                  </a:txBody>
                  <a:tcPr marL="6814" marR="6814" marT="68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26C"/>
                    </a:solidFill>
                  </a:tcPr>
                </a:tc>
                <a:tc>
                  <a:txBody>
                    <a:bodyPr/>
                    <a:lstStyle/>
                    <a:p>
                      <a:pPr algn="ctr" fontAlgn="ctr"/>
                      <a:r>
                        <a:rPr lang="de-DE" sz="900" b="0" i="0" u="none" strike="noStrike" dirty="0">
                          <a:solidFill>
                            <a:srgbClr val="000000"/>
                          </a:solidFill>
                          <a:latin typeface="Century Gothic"/>
                        </a:rPr>
                        <a:t>0.091</a:t>
                      </a:r>
                    </a:p>
                  </a:txBody>
                  <a:tcPr marL="6814" marR="6814" marT="681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US" sz="1100" b="1" i="0" u="none" strike="noStrike" dirty="0">
                          <a:solidFill>
                            <a:srgbClr val="FF0000"/>
                          </a:solidFill>
                          <a:latin typeface="Century Gothic"/>
                        </a:rPr>
                        <a:t>1</a:t>
                      </a:r>
                      <a:r>
                        <a:rPr lang="en-US" sz="1100" b="1" i="0" u="none" strike="noStrike" baseline="30000" dirty="0">
                          <a:solidFill>
                            <a:srgbClr val="FF0000"/>
                          </a:solidFill>
                          <a:latin typeface="Century Gothic"/>
                        </a:rPr>
                        <a:t>st</a:t>
                      </a:r>
                      <a:r>
                        <a:rPr lang="en-US" sz="1100" b="1" i="0" u="none" strike="noStrike" dirty="0">
                          <a:solidFill>
                            <a:srgbClr val="FF0000"/>
                          </a:solidFill>
                          <a:latin typeface="Century Gothic"/>
                        </a:rPr>
                        <a:t> Generation tested in </a:t>
                      </a:r>
                      <a:r>
                        <a:rPr lang="en-US" sz="1100" b="1" i="0" u="none" strike="noStrike" dirty="0" err="1">
                          <a:solidFill>
                            <a:srgbClr val="FF0000"/>
                          </a:solidFill>
                          <a:latin typeface="Century Gothic"/>
                        </a:rPr>
                        <a:t>Xenograft</a:t>
                      </a:r>
                      <a:endParaRPr lang="en-US" sz="1100" b="1" i="0" u="none" strike="noStrike" dirty="0">
                        <a:solidFill>
                          <a:srgbClr val="FF0000"/>
                        </a:solidFill>
                        <a:latin typeface="Century Gothic"/>
                      </a:endParaRPr>
                    </a:p>
                  </a:txBody>
                  <a:tcPr marL="6814" marR="6814" marT="681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47" name="Rechteck 146"/>
          <p:cNvSpPr>
            <a:spLocks noChangeArrowheads="1"/>
          </p:cNvSpPr>
          <p:nvPr/>
        </p:nvSpPr>
        <p:spPr bwMode="auto">
          <a:xfrm>
            <a:off x="23088600" y="28606750"/>
            <a:ext cx="6362700" cy="954088"/>
          </a:xfrm>
          <a:prstGeom prst="rect">
            <a:avLst/>
          </a:prstGeom>
          <a:solidFill>
            <a:srgbClr val="3399FF"/>
          </a:solidFill>
          <a:ln w="15875">
            <a:noFill/>
            <a:miter lim="800000"/>
            <a:headEnd/>
            <a:tailEnd/>
          </a:ln>
        </p:spPr>
        <p:txBody>
          <a:bodyPr lIns="91428" tIns="45715" rIns="91428" bIns="45715">
            <a:spAutoFit/>
          </a:bodyPr>
          <a:lstStyle/>
          <a:p>
            <a:pPr>
              <a:buSzPct val="95000"/>
            </a:pPr>
            <a:r>
              <a:rPr lang="de-DE" sz="2800" b="1">
                <a:solidFill>
                  <a:schemeClr val="bg1"/>
                </a:solidFill>
              </a:rPr>
              <a:t>LDC-7J is highly selective in a broad kinase profile of 333 kinases</a:t>
            </a:r>
          </a:p>
        </p:txBody>
      </p:sp>
      <p:grpSp>
        <p:nvGrpSpPr>
          <p:cNvPr id="1411" name="Gruppieren 161"/>
          <p:cNvGrpSpPr>
            <a:grpSpLocks/>
          </p:cNvGrpSpPr>
          <p:nvPr/>
        </p:nvGrpSpPr>
        <p:grpSpPr bwMode="auto">
          <a:xfrm>
            <a:off x="15808325" y="24688800"/>
            <a:ext cx="9471025" cy="4900613"/>
            <a:chOff x="18056189" y="25385236"/>
            <a:chExt cx="8572546" cy="4051901"/>
          </a:xfrm>
        </p:grpSpPr>
        <p:pic>
          <p:nvPicPr>
            <p:cNvPr id="1419" name="Picture 3"/>
            <p:cNvPicPr>
              <a:picLocks noChangeAspect="1" noChangeArrowheads="1"/>
            </p:cNvPicPr>
            <p:nvPr/>
          </p:nvPicPr>
          <p:blipFill>
            <a:blip r:embed="rId13"/>
            <a:srcRect/>
            <a:stretch>
              <a:fillRect/>
            </a:stretch>
          </p:blipFill>
          <p:spPr bwMode="auto">
            <a:xfrm>
              <a:off x="18056189" y="25385236"/>
              <a:ext cx="8572546" cy="2063602"/>
            </a:xfrm>
            <a:prstGeom prst="rect">
              <a:avLst/>
            </a:prstGeom>
            <a:noFill/>
            <a:ln w="9525">
              <a:noFill/>
              <a:miter lim="800000"/>
              <a:headEnd/>
              <a:tailEnd/>
            </a:ln>
          </p:spPr>
        </p:pic>
        <p:pic>
          <p:nvPicPr>
            <p:cNvPr id="1420" name="Picture 5"/>
            <p:cNvPicPr>
              <a:picLocks noChangeAspect="1" noChangeArrowheads="1"/>
            </p:cNvPicPr>
            <p:nvPr/>
          </p:nvPicPr>
          <p:blipFill>
            <a:blip r:embed="rId14"/>
            <a:srcRect/>
            <a:stretch>
              <a:fillRect/>
            </a:stretch>
          </p:blipFill>
          <p:spPr bwMode="auto">
            <a:xfrm>
              <a:off x="18444029" y="28140741"/>
              <a:ext cx="1672769" cy="1296396"/>
            </a:xfrm>
            <a:prstGeom prst="rect">
              <a:avLst/>
            </a:prstGeom>
            <a:noFill/>
            <a:ln w="9525">
              <a:noFill/>
              <a:miter lim="800000"/>
              <a:headEnd/>
              <a:tailEnd/>
            </a:ln>
          </p:spPr>
        </p:pic>
        <p:cxnSp>
          <p:nvCxnSpPr>
            <p:cNvPr id="1421" name="Gerade Verbindung 139"/>
            <p:cNvCxnSpPr>
              <a:cxnSpLocks noChangeShapeType="1"/>
            </p:cNvCxnSpPr>
            <p:nvPr/>
          </p:nvCxnSpPr>
          <p:spPr bwMode="auto">
            <a:xfrm rot="5400000">
              <a:off x="18324327" y="27608339"/>
              <a:ext cx="659222" cy="404032"/>
            </a:xfrm>
            <a:prstGeom prst="line">
              <a:avLst/>
            </a:prstGeom>
            <a:noFill/>
            <a:ln w="12700" algn="ctr">
              <a:solidFill>
                <a:srgbClr val="FF0000"/>
              </a:solidFill>
              <a:round/>
              <a:headEnd/>
              <a:tailEnd/>
            </a:ln>
          </p:spPr>
        </p:cxnSp>
        <p:cxnSp>
          <p:nvCxnSpPr>
            <p:cNvPr id="1422" name="Gerade Verbindung 140"/>
            <p:cNvCxnSpPr>
              <a:cxnSpLocks noChangeShapeType="1"/>
            </p:cNvCxnSpPr>
            <p:nvPr/>
          </p:nvCxnSpPr>
          <p:spPr bwMode="auto">
            <a:xfrm>
              <a:off x="19004813" y="27470110"/>
              <a:ext cx="1105785" cy="691121"/>
            </a:xfrm>
            <a:prstGeom prst="line">
              <a:avLst/>
            </a:prstGeom>
            <a:noFill/>
            <a:ln w="12700" algn="ctr">
              <a:solidFill>
                <a:srgbClr val="FF0000"/>
              </a:solidFill>
              <a:round/>
              <a:headEnd/>
              <a:tailEnd/>
            </a:ln>
          </p:spPr>
        </p:cxnSp>
        <p:cxnSp>
          <p:nvCxnSpPr>
            <p:cNvPr id="1423" name="Gerade Verbindung 141"/>
            <p:cNvCxnSpPr>
              <a:cxnSpLocks noChangeShapeType="1"/>
            </p:cNvCxnSpPr>
            <p:nvPr/>
          </p:nvCxnSpPr>
          <p:spPr bwMode="auto">
            <a:xfrm>
              <a:off x="19015444" y="27331879"/>
              <a:ext cx="7421526" cy="0"/>
            </a:xfrm>
            <a:prstGeom prst="line">
              <a:avLst/>
            </a:prstGeom>
            <a:noFill/>
            <a:ln w="22225" algn="ctr">
              <a:solidFill>
                <a:srgbClr val="FF0000"/>
              </a:solidFill>
              <a:round/>
              <a:headEnd/>
              <a:tailEnd/>
            </a:ln>
          </p:spPr>
        </p:cxnSp>
        <p:sp>
          <p:nvSpPr>
            <p:cNvPr id="1424" name="Textfeld 142"/>
            <p:cNvSpPr txBox="1">
              <a:spLocks noChangeArrowheads="1"/>
            </p:cNvSpPr>
            <p:nvPr/>
          </p:nvSpPr>
          <p:spPr bwMode="auto">
            <a:xfrm>
              <a:off x="21407770" y="27438205"/>
              <a:ext cx="2177199" cy="338554"/>
            </a:xfrm>
            <a:prstGeom prst="rect">
              <a:avLst/>
            </a:prstGeom>
            <a:noFill/>
            <a:ln w="9525">
              <a:noFill/>
              <a:miter lim="800000"/>
              <a:headEnd/>
              <a:tailEnd/>
            </a:ln>
          </p:spPr>
          <p:txBody>
            <a:bodyPr wrap="none" lIns="91428" tIns="45715" rIns="91428" bIns="45715">
              <a:spAutoFit/>
            </a:bodyPr>
            <a:lstStyle/>
            <a:p>
              <a:r>
                <a:rPr lang="de-DE" sz="1600">
                  <a:solidFill>
                    <a:srgbClr val="FF0000"/>
                  </a:solidFill>
                </a:rPr>
                <a:t>&gt;1000-fold selectivity</a:t>
              </a:r>
            </a:p>
          </p:txBody>
        </p:sp>
        <p:cxnSp>
          <p:nvCxnSpPr>
            <p:cNvPr id="1425" name="Gerade Verbindung 143"/>
            <p:cNvCxnSpPr>
              <a:cxnSpLocks noChangeShapeType="1"/>
            </p:cNvCxnSpPr>
            <p:nvPr/>
          </p:nvCxnSpPr>
          <p:spPr bwMode="auto">
            <a:xfrm rot="5400000">
              <a:off x="18754947" y="27369092"/>
              <a:ext cx="202019" cy="0"/>
            </a:xfrm>
            <a:prstGeom prst="line">
              <a:avLst/>
            </a:prstGeom>
            <a:noFill/>
            <a:ln w="12700" algn="ctr">
              <a:solidFill>
                <a:srgbClr val="FF0000"/>
              </a:solidFill>
              <a:round/>
              <a:headEnd/>
              <a:tailEnd/>
            </a:ln>
          </p:spPr>
        </p:cxnSp>
        <p:cxnSp>
          <p:nvCxnSpPr>
            <p:cNvPr id="1426" name="Gerade Verbindung 144"/>
            <p:cNvCxnSpPr>
              <a:cxnSpLocks noChangeShapeType="1"/>
            </p:cNvCxnSpPr>
            <p:nvPr/>
          </p:nvCxnSpPr>
          <p:spPr bwMode="auto">
            <a:xfrm rot="5400000">
              <a:off x="18887855" y="27374395"/>
              <a:ext cx="202019" cy="0"/>
            </a:xfrm>
            <a:prstGeom prst="line">
              <a:avLst/>
            </a:prstGeom>
            <a:noFill/>
            <a:ln w="12700" algn="ctr">
              <a:solidFill>
                <a:srgbClr val="FF0000"/>
              </a:solidFill>
              <a:round/>
              <a:headEnd/>
              <a:tailEnd/>
            </a:ln>
          </p:spPr>
        </p:cxnSp>
        <p:sp>
          <p:nvSpPr>
            <p:cNvPr id="1427" name="Textfeld 145"/>
            <p:cNvSpPr txBox="1">
              <a:spLocks noChangeArrowheads="1"/>
            </p:cNvSpPr>
            <p:nvPr/>
          </p:nvSpPr>
          <p:spPr bwMode="auto">
            <a:xfrm>
              <a:off x="20277175" y="25460539"/>
              <a:ext cx="3127779" cy="338554"/>
            </a:xfrm>
            <a:prstGeom prst="rect">
              <a:avLst/>
            </a:prstGeom>
            <a:noFill/>
            <a:ln w="9525">
              <a:noFill/>
              <a:miter lim="800000"/>
              <a:headEnd/>
              <a:tailEnd/>
            </a:ln>
          </p:spPr>
          <p:txBody>
            <a:bodyPr wrap="none" lIns="91428" tIns="45715" rIns="91428" bIns="45715">
              <a:spAutoFit/>
            </a:bodyPr>
            <a:lstStyle/>
            <a:p>
              <a:r>
                <a:rPr lang="de-DE" sz="1600"/>
                <a:t>Kinase panel @ 100 nM LDC-7J</a:t>
              </a:r>
            </a:p>
          </p:txBody>
        </p:sp>
        <p:sp>
          <p:nvSpPr>
            <p:cNvPr id="1428" name="Textfeld 147"/>
            <p:cNvSpPr txBox="1">
              <a:spLocks noChangeArrowheads="1"/>
            </p:cNvSpPr>
            <p:nvPr/>
          </p:nvSpPr>
          <p:spPr bwMode="auto">
            <a:xfrm>
              <a:off x="20418941" y="28746008"/>
              <a:ext cx="4459875" cy="338554"/>
            </a:xfrm>
            <a:prstGeom prst="rect">
              <a:avLst/>
            </a:prstGeom>
            <a:noFill/>
            <a:ln w="9525">
              <a:noFill/>
              <a:miter lim="800000"/>
              <a:headEnd/>
              <a:tailEnd/>
            </a:ln>
          </p:spPr>
          <p:txBody>
            <a:bodyPr wrap="none" lIns="91428" tIns="45715" rIns="91428" bIns="45715">
              <a:spAutoFit/>
            </a:bodyPr>
            <a:lstStyle/>
            <a:p>
              <a:r>
                <a:rPr lang="de-DE" sz="1600"/>
                <a:t>Selectivity within CDK family confirmed @ LDC</a:t>
              </a:r>
            </a:p>
          </p:txBody>
        </p:sp>
        <p:cxnSp>
          <p:nvCxnSpPr>
            <p:cNvPr id="1429" name="Gerade Verbindung 148"/>
            <p:cNvCxnSpPr>
              <a:cxnSpLocks noChangeShapeType="1"/>
              <a:stCxn id="1428" idx="1"/>
            </p:cNvCxnSpPr>
            <p:nvPr/>
          </p:nvCxnSpPr>
          <p:spPr bwMode="auto">
            <a:xfrm rot="10800000">
              <a:off x="20124857" y="28590157"/>
              <a:ext cx="294085" cy="325129"/>
            </a:xfrm>
            <a:prstGeom prst="line">
              <a:avLst/>
            </a:prstGeom>
            <a:noFill/>
            <a:ln w="12700" algn="ctr">
              <a:solidFill>
                <a:srgbClr val="FF0000"/>
              </a:solidFill>
              <a:round/>
              <a:headEnd/>
              <a:tailEnd/>
            </a:ln>
          </p:spPr>
        </p:cxnSp>
        <p:cxnSp>
          <p:nvCxnSpPr>
            <p:cNvPr id="1430" name="Gerade Verbindung 149"/>
            <p:cNvCxnSpPr>
              <a:cxnSpLocks noChangeShapeType="1"/>
              <a:endCxn id="1428" idx="1"/>
            </p:cNvCxnSpPr>
            <p:nvPr/>
          </p:nvCxnSpPr>
          <p:spPr bwMode="auto">
            <a:xfrm rot="5400000" flipH="1" flipV="1">
              <a:off x="20019779" y="29016736"/>
              <a:ext cx="500613" cy="297712"/>
            </a:xfrm>
            <a:prstGeom prst="line">
              <a:avLst/>
            </a:prstGeom>
            <a:noFill/>
            <a:ln w="12700" algn="ctr">
              <a:solidFill>
                <a:srgbClr val="FF0000"/>
              </a:solidFill>
              <a:round/>
              <a:headEnd/>
              <a:tailEnd/>
            </a:ln>
          </p:spPr>
        </p:cxnSp>
      </p:grpSp>
      <p:sp>
        <p:nvSpPr>
          <p:cNvPr id="151" name="Titel 1"/>
          <p:cNvSpPr txBox="1">
            <a:spLocks/>
          </p:cNvSpPr>
          <p:nvPr/>
        </p:nvSpPr>
        <p:spPr bwMode="auto">
          <a:xfrm>
            <a:off x="18372138" y="31013400"/>
            <a:ext cx="8229600" cy="530225"/>
          </a:xfrm>
          <a:prstGeom prst="rect">
            <a:avLst/>
          </a:prstGeom>
          <a:noFill/>
          <a:ln w="9525" algn="ctr">
            <a:noFill/>
            <a:miter lim="800000"/>
            <a:headEnd/>
            <a:tailEnd/>
          </a:ln>
        </p:spPr>
        <p:txBody>
          <a:bodyPr lIns="91428" tIns="45715" rIns="91428" bIns="45715" anchor="b"/>
          <a:lstStyle/>
          <a:p>
            <a:pPr algn="ctr" defTabSz="914400" eaLnBrk="0" hangingPunct="0">
              <a:lnSpc>
                <a:spcPct val="87000"/>
              </a:lnSpc>
              <a:defRPr/>
            </a:pPr>
            <a:r>
              <a:rPr lang="en-US" sz="2800" kern="0" dirty="0">
                <a:solidFill>
                  <a:schemeClr val="tx2"/>
                </a:solidFill>
                <a:latin typeface="+mj-lt"/>
                <a:ea typeface="+mj-ea"/>
                <a:cs typeface="+mj-cs"/>
              </a:rPr>
              <a:t>Novel, highly selective inhibitors of CDK7</a:t>
            </a:r>
            <a:r>
              <a:rPr lang="de-DE" sz="2800" kern="0" dirty="0">
                <a:solidFill>
                  <a:schemeClr val="tx2"/>
                </a:solidFill>
                <a:latin typeface="+mj-lt"/>
                <a:ea typeface="+mj-ea"/>
                <a:cs typeface="+mj-cs"/>
              </a:rPr>
              <a:t> </a:t>
            </a:r>
          </a:p>
        </p:txBody>
      </p:sp>
      <p:sp>
        <p:nvSpPr>
          <p:cNvPr id="1413" name="Textfeld 3"/>
          <p:cNvSpPr txBox="1">
            <a:spLocks noChangeArrowheads="1"/>
          </p:cNvSpPr>
          <p:nvPr/>
        </p:nvSpPr>
        <p:spPr bwMode="auto">
          <a:xfrm>
            <a:off x="15687675" y="31670625"/>
            <a:ext cx="13611225" cy="4873625"/>
          </a:xfrm>
          <a:prstGeom prst="rect">
            <a:avLst/>
          </a:prstGeom>
          <a:noFill/>
          <a:ln w="9525">
            <a:noFill/>
            <a:miter lim="800000"/>
            <a:headEnd/>
            <a:tailEnd/>
          </a:ln>
        </p:spPr>
        <p:txBody>
          <a:bodyPr lIns="91428" tIns="45715" rIns="91428" bIns="45715">
            <a:spAutoFit/>
          </a:bodyPr>
          <a:lstStyle/>
          <a:p>
            <a:pPr>
              <a:lnSpc>
                <a:spcPct val="110000"/>
              </a:lnSpc>
              <a:spcBef>
                <a:spcPts val="600"/>
              </a:spcBef>
              <a:tabLst>
                <a:tab pos="1614488" algn="l"/>
              </a:tabLst>
            </a:pPr>
            <a:r>
              <a:rPr lang="de-DE" sz="2800"/>
              <a:t>have anti-cancer activity </a:t>
            </a:r>
            <a:r>
              <a:rPr lang="de-DE" sz="2800" i="1"/>
              <a:t>in vivo, </a:t>
            </a:r>
            <a:r>
              <a:rPr lang="de-DE" sz="2800"/>
              <a:t>are well tolerated and might be suitable to treat inflammatory and viral diseases as well</a:t>
            </a:r>
          </a:p>
          <a:p>
            <a:pPr>
              <a:lnSpc>
                <a:spcPct val="130000"/>
              </a:lnSpc>
              <a:tabLst>
                <a:tab pos="1614488" algn="l"/>
              </a:tabLst>
            </a:pPr>
            <a:r>
              <a:rPr lang="de-DE" sz="2800" b="1">
                <a:solidFill>
                  <a:srgbClr val="00A1DA"/>
                </a:solidFill>
              </a:rPr>
              <a:t>Status:	</a:t>
            </a:r>
          </a:p>
          <a:p>
            <a:pPr marL="631825" lvl="1" indent="-360363">
              <a:spcBef>
                <a:spcPts val="400"/>
              </a:spcBef>
              <a:buClr>
                <a:schemeClr val="accent2"/>
              </a:buClr>
              <a:buSzPct val="80000"/>
              <a:buFont typeface="Wingdings" pitchFamily="2" charset="2"/>
              <a:buChar char="§"/>
              <a:tabLst>
                <a:tab pos="1614488" algn="l"/>
              </a:tabLst>
            </a:pPr>
            <a:r>
              <a:rPr lang="de-DE" sz="2800"/>
              <a:t>Lead </a:t>
            </a:r>
            <a:r>
              <a:rPr lang="en-US" sz="2800"/>
              <a:t>nominated</a:t>
            </a:r>
            <a:endParaRPr lang="de-DE" sz="2800"/>
          </a:p>
          <a:p>
            <a:pPr marL="631825" lvl="1" indent="-360363">
              <a:spcBef>
                <a:spcPts val="400"/>
              </a:spcBef>
              <a:buClr>
                <a:schemeClr val="accent2"/>
              </a:buClr>
              <a:buSzPct val="80000"/>
              <a:buFont typeface="Wingdings" pitchFamily="2" charset="2"/>
              <a:buChar char="§"/>
              <a:tabLst>
                <a:tab pos="1614488" algn="l"/>
              </a:tabLst>
            </a:pPr>
            <a:r>
              <a:rPr lang="de-DE" sz="2800"/>
              <a:t>monoselective inhibitors with</a:t>
            </a:r>
            <a:br>
              <a:rPr lang="de-DE" sz="2800"/>
            </a:br>
            <a:r>
              <a:rPr lang="de-DE" sz="2800"/>
              <a:t>pic</a:t>
            </a:r>
            <a:r>
              <a:rPr lang="en-US" sz="2800"/>
              <a:t>omolar potency</a:t>
            </a:r>
            <a:endParaRPr lang="de-DE" sz="2800"/>
          </a:p>
          <a:p>
            <a:pPr marL="631825" lvl="1" indent="-360363">
              <a:spcBef>
                <a:spcPts val="400"/>
              </a:spcBef>
              <a:buClr>
                <a:schemeClr val="accent2"/>
              </a:buClr>
              <a:buSzPct val="80000"/>
              <a:buFont typeface="Wingdings" pitchFamily="2" charset="2"/>
              <a:buChar char="§"/>
              <a:tabLst>
                <a:tab pos="1614488" algn="l"/>
              </a:tabLst>
            </a:pPr>
            <a:r>
              <a:rPr lang="en-US" sz="2800"/>
              <a:t>SAR clear</a:t>
            </a:r>
          </a:p>
          <a:p>
            <a:pPr marL="631825" lvl="1" indent="-360363">
              <a:spcBef>
                <a:spcPts val="400"/>
              </a:spcBef>
              <a:buClr>
                <a:schemeClr val="accent2"/>
              </a:buClr>
              <a:buSzPct val="80000"/>
              <a:buFont typeface="Wingdings" pitchFamily="2" charset="2"/>
              <a:buChar char="§"/>
              <a:tabLst>
                <a:tab pos="1614488" algn="l"/>
              </a:tabLst>
            </a:pPr>
            <a:r>
              <a:rPr lang="en-US" sz="2800"/>
              <a:t>no acute toxicity, good eADME</a:t>
            </a:r>
            <a:br>
              <a:rPr lang="en-US" sz="2800"/>
            </a:br>
            <a:r>
              <a:rPr lang="en-US" sz="2800"/>
              <a:t>properties </a:t>
            </a:r>
          </a:p>
          <a:p>
            <a:pPr marL="631825" lvl="1" indent="-360363">
              <a:spcBef>
                <a:spcPts val="400"/>
              </a:spcBef>
              <a:buClr>
                <a:schemeClr val="accent2"/>
              </a:buClr>
              <a:buSzPct val="80000"/>
              <a:buFont typeface="Wingdings" pitchFamily="2" charset="2"/>
              <a:buChar char="§"/>
              <a:tabLst>
                <a:tab pos="1614488" algn="l"/>
              </a:tabLst>
            </a:pPr>
            <a:r>
              <a:rPr lang="en-US" sz="2800"/>
              <a:t>Good oral bioavailability</a:t>
            </a:r>
          </a:p>
        </p:txBody>
      </p:sp>
      <p:sp>
        <p:nvSpPr>
          <p:cNvPr id="1414" name="Textfeld 3"/>
          <p:cNvSpPr txBox="1">
            <a:spLocks noChangeArrowheads="1"/>
          </p:cNvSpPr>
          <p:nvPr/>
        </p:nvSpPr>
        <p:spPr bwMode="auto">
          <a:xfrm>
            <a:off x="15646400" y="36712525"/>
            <a:ext cx="13900150" cy="1617663"/>
          </a:xfrm>
          <a:prstGeom prst="rect">
            <a:avLst/>
          </a:prstGeom>
          <a:noFill/>
          <a:ln w="9525">
            <a:noFill/>
            <a:miter lim="800000"/>
            <a:headEnd/>
            <a:tailEnd/>
          </a:ln>
        </p:spPr>
        <p:txBody>
          <a:bodyPr lIns="91428" tIns="45715" rIns="91428" bIns="45715">
            <a:spAutoFit/>
          </a:bodyPr>
          <a:lstStyle/>
          <a:p>
            <a:pPr>
              <a:lnSpc>
                <a:spcPct val="130000"/>
              </a:lnSpc>
              <a:spcBef>
                <a:spcPts val="600"/>
              </a:spcBef>
              <a:tabLst>
                <a:tab pos="1614488" algn="l"/>
              </a:tabLst>
            </a:pPr>
            <a:r>
              <a:rPr lang="de-DE" sz="2800" b="1">
                <a:solidFill>
                  <a:srgbClr val="00A1DA"/>
                </a:solidFill>
              </a:rPr>
              <a:t>Commercialization:	</a:t>
            </a:r>
          </a:p>
          <a:p>
            <a:pPr marL="631825" lvl="1" indent="-360363">
              <a:spcBef>
                <a:spcPts val="400"/>
              </a:spcBef>
              <a:buClr>
                <a:schemeClr val="accent2"/>
              </a:buClr>
              <a:buSzPct val="80000"/>
              <a:buFont typeface="Wingdings" pitchFamily="2" charset="2"/>
              <a:buChar char="§"/>
              <a:tabLst>
                <a:tab pos="1614488" algn="l"/>
              </a:tabLst>
            </a:pPr>
            <a:r>
              <a:rPr lang="de-DE" sz="2800">
                <a:solidFill>
                  <a:srgbClr val="000000"/>
                </a:solidFill>
              </a:rPr>
              <a:t>In-licensing or joint </a:t>
            </a:r>
            <a:r>
              <a:rPr lang="en-US" sz="2800"/>
              <a:t>lead optimization </a:t>
            </a:r>
            <a:r>
              <a:rPr lang="de-DE" sz="2800">
                <a:solidFill>
                  <a:srgbClr val="000000"/>
                </a:solidFill>
              </a:rPr>
              <a:t>- approx. 1-2 years from IND</a:t>
            </a:r>
          </a:p>
          <a:p>
            <a:pPr marL="631825" lvl="1" indent="-360363">
              <a:spcBef>
                <a:spcPts val="400"/>
              </a:spcBef>
              <a:buClr>
                <a:schemeClr val="accent2"/>
              </a:buClr>
              <a:buSzPct val="80000"/>
              <a:buFont typeface="Wingdings" pitchFamily="2" charset="2"/>
              <a:buChar char="§"/>
              <a:tabLst>
                <a:tab pos="1614488" algn="l"/>
              </a:tabLst>
            </a:pPr>
            <a:r>
              <a:rPr lang="de-DE" sz="2800">
                <a:solidFill>
                  <a:srgbClr val="000000"/>
                </a:solidFill>
              </a:rPr>
              <a:t>known risks were addressed from early on</a:t>
            </a:r>
          </a:p>
        </p:txBody>
      </p:sp>
      <p:sp>
        <p:nvSpPr>
          <p:cNvPr id="154" name="Titel 1"/>
          <p:cNvSpPr>
            <a:spLocks/>
          </p:cNvSpPr>
          <p:nvPr/>
        </p:nvSpPr>
        <p:spPr bwMode="auto">
          <a:xfrm>
            <a:off x="18408650" y="30181550"/>
            <a:ext cx="8229600" cy="792163"/>
          </a:xfrm>
          <a:prstGeom prst="rect">
            <a:avLst/>
          </a:prstGeom>
          <a:noFill/>
          <a:ln w="9525">
            <a:noFill/>
            <a:miter lim="800000"/>
            <a:headEnd/>
            <a:tailEnd/>
          </a:ln>
        </p:spPr>
        <p:txBody>
          <a:bodyPr lIns="91428" tIns="45715" rIns="91428" bIns="45715" anchor="b"/>
          <a:lstStyle/>
          <a:p>
            <a:pPr algn="ctr" eaLnBrk="0" hangingPunct="0">
              <a:defRPr/>
            </a:pPr>
            <a:r>
              <a:rPr lang="en-US" sz="3600" b="1" i="1" dirty="0">
                <a:solidFill>
                  <a:schemeClr val="tx2"/>
                </a:solidFill>
                <a:effectLst>
                  <a:outerShdw blurRad="38100" dist="38100" dir="2700000" algn="tl">
                    <a:srgbClr val="C0C0C0"/>
                  </a:outerShdw>
                </a:effectLst>
              </a:rPr>
              <a:t>Partnering Opportunity</a:t>
            </a:r>
            <a:endParaRPr lang="de-DE" sz="3600" b="1" i="1" dirty="0">
              <a:solidFill>
                <a:schemeClr val="tx2"/>
              </a:solidFill>
              <a:effectLst>
                <a:outerShdw blurRad="38100" dist="38100" dir="2700000" algn="tl">
                  <a:srgbClr val="C0C0C0"/>
                </a:outerShdw>
              </a:effectLst>
            </a:endParaRPr>
          </a:p>
        </p:txBody>
      </p:sp>
      <p:sp>
        <p:nvSpPr>
          <p:cNvPr id="1416" name="Rechteck 154"/>
          <p:cNvSpPr>
            <a:spLocks noChangeArrowheads="1"/>
          </p:cNvSpPr>
          <p:nvPr/>
        </p:nvSpPr>
        <p:spPr bwMode="auto">
          <a:xfrm>
            <a:off x="22915563" y="33216850"/>
            <a:ext cx="6383337" cy="3692525"/>
          </a:xfrm>
          <a:prstGeom prst="rect">
            <a:avLst/>
          </a:prstGeom>
          <a:noFill/>
          <a:ln w="9525">
            <a:noFill/>
            <a:miter lim="800000"/>
            <a:headEnd/>
            <a:tailEnd/>
          </a:ln>
        </p:spPr>
        <p:txBody>
          <a:bodyPr lIns="91428" tIns="45715" rIns="91428" bIns="45715">
            <a:spAutoFit/>
          </a:bodyPr>
          <a:lstStyle/>
          <a:p>
            <a:pPr marL="631825" lvl="1" indent="-360363">
              <a:spcBef>
                <a:spcPts val="400"/>
              </a:spcBef>
              <a:buClr>
                <a:schemeClr val="accent2"/>
              </a:buClr>
              <a:buSzPct val="80000"/>
              <a:buFont typeface="Wingdings" pitchFamily="2" charset="2"/>
              <a:buChar char="§"/>
              <a:tabLst>
                <a:tab pos="1614488" algn="l"/>
              </a:tabLst>
            </a:pPr>
            <a:r>
              <a:rPr lang="en-US" sz="2800" i="1"/>
              <a:t>in vivo</a:t>
            </a:r>
            <a:r>
              <a:rPr lang="en-US" sz="2800"/>
              <a:t> PoC in breast cancer xenograft model</a:t>
            </a:r>
          </a:p>
          <a:p>
            <a:pPr marL="631825" lvl="1" indent="-360363">
              <a:spcBef>
                <a:spcPts val="400"/>
              </a:spcBef>
              <a:buClr>
                <a:schemeClr val="accent2"/>
              </a:buClr>
              <a:buSzPct val="80000"/>
              <a:buFont typeface="Wingdings" pitchFamily="2" charset="2"/>
              <a:buChar char="§"/>
              <a:tabLst>
                <a:tab pos="1614488" algn="l"/>
              </a:tabLst>
            </a:pPr>
            <a:r>
              <a:rPr lang="en-US" sz="2800"/>
              <a:t>Responder breast and lung cancer cell lines</a:t>
            </a:r>
          </a:p>
          <a:p>
            <a:pPr marL="631825" lvl="1" indent="-360363">
              <a:spcBef>
                <a:spcPts val="400"/>
              </a:spcBef>
              <a:buClr>
                <a:schemeClr val="accent2"/>
              </a:buClr>
              <a:buSzPct val="80000"/>
              <a:buFont typeface="Wingdings" pitchFamily="2" charset="2"/>
              <a:buChar char="§"/>
              <a:tabLst>
                <a:tab pos="1614488" algn="l"/>
              </a:tabLst>
            </a:pPr>
            <a:r>
              <a:rPr lang="en-US" sz="2800"/>
              <a:t>Activity in cellular HCMV infection and inflammation models</a:t>
            </a:r>
          </a:p>
          <a:p>
            <a:pPr marL="631825" lvl="1" indent="-360363">
              <a:spcBef>
                <a:spcPts val="400"/>
              </a:spcBef>
              <a:buClr>
                <a:schemeClr val="accent2"/>
              </a:buClr>
              <a:buSzPct val="80000"/>
              <a:buFont typeface="Wingdings" pitchFamily="2" charset="2"/>
              <a:buChar char="§"/>
              <a:tabLst>
                <a:tab pos="1614488" algn="l"/>
              </a:tabLst>
            </a:pPr>
            <a:r>
              <a:rPr lang="en-US" sz="2800"/>
              <a:t>IP filed, recent analysis suggests FTO</a:t>
            </a:r>
          </a:p>
        </p:txBody>
      </p:sp>
      <p:sp>
        <p:nvSpPr>
          <p:cNvPr id="1417" name="Rechteck 84"/>
          <p:cNvSpPr>
            <a:spLocks noChangeArrowheads="1"/>
          </p:cNvSpPr>
          <p:nvPr/>
        </p:nvSpPr>
        <p:spPr bwMode="auto">
          <a:xfrm>
            <a:off x="6781800" y="34499550"/>
            <a:ext cx="762000" cy="209550"/>
          </a:xfrm>
          <a:prstGeom prst="rect">
            <a:avLst/>
          </a:prstGeom>
          <a:solidFill>
            <a:schemeClr val="bg1"/>
          </a:solidFill>
          <a:ln w="9525" algn="ctr">
            <a:noFill/>
            <a:round/>
            <a:headEnd/>
            <a:tailEnd/>
          </a:ln>
        </p:spPr>
        <p:txBody>
          <a:bodyPr lIns="91428" tIns="45715" rIns="91428" bIns="45715"/>
          <a:lstStyle/>
          <a:p>
            <a:pPr defTabSz="914400"/>
            <a:endParaRPr lang="de-DE" sz="1800"/>
          </a:p>
        </p:txBody>
      </p:sp>
      <p:sp>
        <p:nvSpPr>
          <p:cNvPr id="1418" name="Rechteck 85"/>
          <p:cNvSpPr>
            <a:spLocks noChangeArrowheads="1"/>
          </p:cNvSpPr>
          <p:nvPr/>
        </p:nvSpPr>
        <p:spPr bwMode="auto">
          <a:xfrm>
            <a:off x="8058150" y="34518600"/>
            <a:ext cx="762000" cy="209550"/>
          </a:xfrm>
          <a:prstGeom prst="rect">
            <a:avLst/>
          </a:prstGeom>
          <a:solidFill>
            <a:schemeClr val="bg1"/>
          </a:solidFill>
          <a:ln w="9525" algn="ctr">
            <a:noFill/>
            <a:round/>
            <a:headEnd/>
            <a:tailEnd/>
          </a:ln>
        </p:spPr>
        <p:txBody>
          <a:bodyPr lIns="91428" tIns="45715" rIns="91428" bIns="45715"/>
          <a:lstStyle/>
          <a:p>
            <a:pPr defTabSz="914400"/>
            <a:endParaRPr lang="de-DE" sz="1800"/>
          </a:p>
        </p:txBody>
      </p:sp>
      <p:pic>
        <p:nvPicPr>
          <p:cNvPr id="1463" name="Picture 439" descr="LDC logo"/>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22752050" y="647700"/>
            <a:ext cx="7362825" cy="29987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0" animBg="1"/>
    </p:bldLst>
  </p:timing>
</p:sld>
</file>

<file path=ppt/theme/theme1.xml><?xml version="1.0" encoding="utf-8"?>
<a:theme xmlns:a="http://schemas.openxmlformats.org/drawingml/2006/main" name="20080922_powerpoint_LDC_template">
  <a:themeElements>
    <a:clrScheme name="MaxPlanckInnovation_Master_061108 7">
      <a:dk1>
        <a:srgbClr val="000000"/>
      </a:dk1>
      <a:lt1>
        <a:srgbClr val="FFFFFF"/>
      </a:lt1>
      <a:dk2>
        <a:srgbClr val="660033"/>
      </a:dk2>
      <a:lt2>
        <a:srgbClr val="666666"/>
      </a:lt2>
      <a:accent1>
        <a:srgbClr val="FFFFFF"/>
      </a:accent1>
      <a:accent2>
        <a:srgbClr val="0591C8"/>
      </a:accent2>
      <a:accent3>
        <a:srgbClr val="FFFFFF"/>
      </a:accent3>
      <a:accent4>
        <a:srgbClr val="000000"/>
      </a:accent4>
      <a:accent5>
        <a:srgbClr val="FFFFFF"/>
      </a:accent5>
      <a:accent6>
        <a:srgbClr val="0483B5"/>
      </a:accent6>
      <a:hlink>
        <a:srgbClr val="0591C8"/>
      </a:hlink>
      <a:folHlink>
        <a:srgbClr val="0591C8"/>
      </a:folHlink>
    </a:clrScheme>
    <a:fontScheme name="MaxPlanckInnovation_Master_061108">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MaxPlanckInnovation_Master_061108 1">
        <a:dk1>
          <a:srgbClr val="000000"/>
        </a:dk1>
        <a:lt1>
          <a:srgbClr val="FFFFFF"/>
        </a:lt1>
        <a:dk2>
          <a:srgbClr val="990033"/>
        </a:dk2>
        <a:lt2>
          <a:srgbClr val="666666"/>
        </a:lt2>
        <a:accent1>
          <a:srgbClr val="EBE8DA"/>
        </a:accent1>
        <a:accent2>
          <a:srgbClr val="F8AA00"/>
        </a:accent2>
        <a:accent3>
          <a:srgbClr val="FFFFFF"/>
        </a:accent3>
        <a:accent4>
          <a:srgbClr val="000000"/>
        </a:accent4>
        <a:accent5>
          <a:srgbClr val="F3F2EA"/>
        </a:accent5>
        <a:accent6>
          <a:srgbClr val="E19A00"/>
        </a:accent6>
        <a:hlink>
          <a:srgbClr val="EF690B"/>
        </a:hlink>
        <a:folHlink>
          <a:srgbClr val="690F53"/>
        </a:folHlink>
      </a:clrScheme>
      <a:clrMap bg1="lt1" tx1="dk1" bg2="lt2" tx2="dk2" accent1="accent1" accent2="accent2" accent3="accent3" accent4="accent4" accent5="accent5" accent6="accent6" hlink="hlink" folHlink="folHlink"/>
    </a:extraClrScheme>
    <a:extraClrScheme>
      <a:clrScheme name="MaxPlanckInnovation_Master_061108 1">
        <a:dk1>
          <a:srgbClr val="000000"/>
        </a:dk1>
        <a:lt1>
          <a:srgbClr val="FFFFFF"/>
        </a:lt1>
        <a:dk2>
          <a:srgbClr val="990033"/>
        </a:dk2>
        <a:lt2>
          <a:srgbClr val="666666"/>
        </a:lt2>
        <a:accent1>
          <a:srgbClr val="EBE8DA"/>
        </a:accent1>
        <a:accent2>
          <a:srgbClr val="F8AA00"/>
        </a:accent2>
        <a:accent3>
          <a:srgbClr val="FFFFFF"/>
        </a:accent3>
        <a:accent4>
          <a:srgbClr val="000000"/>
        </a:accent4>
        <a:accent5>
          <a:srgbClr val="F3F2EA"/>
        </a:accent5>
        <a:accent6>
          <a:srgbClr val="E19A00"/>
        </a:accent6>
        <a:hlink>
          <a:srgbClr val="EF690B"/>
        </a:hlink>
        <a:folHlink>
          <a:srgbClr val="690F53"/>
        </a:folHlink>
      </a:clrScheme>
      <a:clrMap bg1="lt1" tx1="dk1" bg2="lt2" tx2="dk2" accent1="accent1" accent2="accent2" accent3="accent3" accent4="accent4" accent5="accent5" accent6="accent6" hlink="hlink" folHlink="folHlink"/>
    </a:extraClrScheme>
    <a:extraClrScheme>
      <a:clrScheme name="MaxPlanckInnovation_Master_061108 2">
        <a:dk1>
          <a:srgbClr val="000000"/>
        </a:dk1>
        <a:lt1>
          <a:srgbClr val="FFFFFF"/>
        </a:lt1>
        <a:dk2>
          <a:srgbClr val="660033"/>
        </a:dk2>
        <a:lt2>
          <a:srgbClr val="666666"/>
        </a:lt2>
        <a:accent1>
          <a:srgbClr val="EBE8DA"/>
        </a:accent1>
        <a:accent2>
          <a:srgbClr val="F8AA00"/>
        </a:accent2>
        <a:accent3>
          <a:srgbClr val="FFFFFF"/>
        </a:accent3>
        <a:accent4>
          <a:srgbClr val="000000"/>
        </a:accent4>
        <a:accent5>
          <a:srgbClr val="F3F2EA"/>
        </a:accent5>
        <a:accent6>
          <a:srgbClr val="E19A00"/>
        </a:accent6>
        <a:hlink>
          <a:srgbClr val="EF690B"/>
        </a:hlink>
        <a:folHlink>
          <a:srgbClr val="690F53"/>
        </a:folHlink>
      </a:clrScheme>
      <a:clrMap bg1="lt1" tx1="dk1" bg2="lt2" tx2="dk2" accent1="accent1" accent2="accent2" accent3="accent3" accent4="accent4" accent5="accent5" accent6="accent6" hlink="hlink" folHlink="folHlink"/>
    </a:extraClrScheme>
    <a:extraClrScheme>
      <a:clrScheme name="MaxPlanckInnovation_Master_061108 3">
        <a:dk1>
          <a:srgbClr val="000000"/>
        </a:dk1>
        <a:lt1>
          <a:srgbClr val="FFFFFF"/>
        </a:lt1>
        <a:dk2>
          <a:srgbClr val="660033"/>
        </a:dk2>
        <a:lt2>
          <a:srgbClr val="666666"/>
        </a:lt2>
        <a:accent1>
          <a:srgbClr val="EBE8DA"/>
        </a:accent1>
        <a:accent2>
          <a:srgbClr val="F8AA00"/>
        </a:accent2>
        <a:accent3>
          <a:srgbClr val="FFFFFF"/>
        </a:accent3>
        <a:accent4>
          <a:srgbClr val="000000"/>
        </a:accent4>
        <a:accent5>
          <a:srgbClr val="F3F2EA"/>
        </a:accent5>
        <a:accent6>
          <a:srgbClr val="E19A00"/>
        </a:accent6>
        <a:hlink>
          <a:srgbClr val="2A75D0"/>
        </a:hlink>
        <a:folHlink>
          <a:srgbClr val="690F53"/>
        </a:folHlink>
      </a:clrScheme>
      <a:clrMap bg1="lt1" tx1="dk1" bg2="lt2" tx2="dk2" accent1="accent1" accent2="accent2" accent3="accent3" accent4="accent4" accent5="accent5" accent6="accent6" hlink="hlink" folHlink="folHlink"/>
    </a:extraClrScheme>
    <a:extraClrScheme>
      <a:clrScheme name="MaxPlanckInnovation_Master_061108 4">
        <a:dk1>
          <a:srgbClr val="000000"/>
        </a:dk1>
        <a:lt1>
          <a:srgbClr val="FFFFFF"/>
        </a:lt1>
        <a:dk2>
          <a:srgbClr val="660033"/>
        </a:dk2>
        <a:lt2>
          <a:srgbClr val="666666"/>
        </a:lt2>
        <a:accent1>
          <a:srgbClr val="EBE8DA"/>
        </a:accent1>
        <a:accent2>
          <a:srgbClr val="F8AA00"/>
        </a:accent2>
        <a:accent3>
          <a:srgbClr val="FFFFFF"/>
        </a:accent3>
        <a:accent4>
          <a:srgbClr val="000000"/>
        </a:accent4>
        <a:accent5>
          <a:srgbClr val="F3F2EA"/>
        </a:accent5>
        <a:accent6>
          <a:srgbClr val="E19A00"/>
        </a:accent6>
        <a:hlink>
          <a:srgbClr val="0591C8"/>
        </a:hlink>
        <a:folHlink>
          <a:srgbClr val="690F53"/>
        </a:folHlink>
      </a:clrScheme>
      <a:clrMap bg1="lt1" tx1="dk1" bg2="lt2" tx2="dk2" accent1="accent1" accent2="accent2" accent3="accent3" accent4="accent4" accent5="accent5" accent6="accent6" hlink="hlink" folHlink="folHlink"/>
    </a:extraClrScheme>
    <a:extraClrScheme>
      <a:clrScheme name="MaxPlanckInnovation_Master_061108 5">
        <a:dk1>
          <a:srgbClr val="000000"/>
        </a:dk1>
        <a:lt1>
          <a:srgbClr val="FFFFFF"/>
        </a:lt1>
        <a:dk2>
          <a:srgbClr val="660033"/>
        </a:dk2>
        <a:lt2>
          <a:srgbClr val="666666"/>
        </a:lt2>
        <a:accent1>
          <a:srgbClr val="EBE8DA"/>
        </a:accent1>
        <a:accent2>
          <a:srgbClr val="F8AA00"/>
        </a:accent2>
        <a:accent3>
          <a:srgbClr val="FFFFFF"/>
        </a:accent3>
        <a:accent4>
          <a:srgbClr val="000000"/>
        </a:accent4>
        <a:accent5>
          <a:srgbClr val="F3F2EA"/>
        </a:accent5>
        <a:accent6>
          <a:srgbClr val="E19A00"/>
        </a:accent6>
        <a:hlink>
          <a:srgbClr val="0591C8"/>
        </a:hlink>
        <a:folHlink>
          <a:srgbClr val="0591C8"/>
        </a:folHlink>
      </a:clrScheme>
      <a:clrMap bg1="lt1" tx1="dk1" bg2="lt2" tx2="dk2" accent1="accent1" accent2="accent2" accent3="accent3" accent4="accent4" accent5="accent5" accent6="accent6" hlink="hlink" folHlink="folHlink"/>
    </a:extraClrScheme>
    <a:extraClrScheme>
      <a:clrScheme name="MaxPlanckInnovation_Master_061108 6">
        <a:dk1>
          <a:srgbClr val="000000"/>
        </a:dk1>
        <a:lt1>
          <a:srgbClr val="FFFFFF"/>
        </a:lt1>
        <a:dk2>
          <a:srgbClr val="660033"/>
        </a:dk2>
        <a:lt2>
          <a:srgbClr val="666666"/>
        </a:lt2>
        <a:accent1>
          <a:srgbClr val="FFFFFF"/>
        </a:accent1>
        <a:accent2>
          <a:srgbClr val="F8AA00"/>
        </a:accent2>
        <a:accent3>
          <a:srgbClr val="FFFFFF"/>
        </a:accent3>
        <a:accent4>
          <a:srgbClr val="000000"/>
        </a:accent4>
        <a:accent5>
          <a:srgbClr val="FFFFFF"/>
        </a:accent5>
        <a:accent6>
          <a:srgbClr val="E19A00"/>
        </a:accent6>
        <a:hlink>
          <a:srgbClr val="0591C8"/>
        </a:hlink>
        <a:folHlink>
          <a:srgbClr val="0591C8"/>
        </a:folHlink>
      </a:clrScheme>
      <a:clrMap bg1="lt1" tx1="dk1" bg2="lt2" tx2="dk2" accent1="accent1" accent2="accent2" accent3="accent3" accent4="accent4" accent5="accent5" accent6="accent6" hlink="hlink" folHlink="folHlink"/>
    </a:extraClrScheme>
    <a:extraClrScheme>
      <a:clrScheme name="MaxPlanckInnovation_Master_061108 7">
        <a:dk1>
          <a:srgbClr val="000000"/>
        </a:dk1>
        <a:lt1>
          <a:srgbClr val="FFFFFF"/>
        </a:lt1>
        <a:dk2>
          <a:srgbClr val="660033"/>
        </a:dk2>
        <a:lt2>
          <a:srgbClr val="666666"/>
        </a:lt2>
        <a:accent1>
          <a:srgbClr val="FFFFFF"/>
        </a:accent1>
        <a:accent2>
          <a:srgbClr val="0591C8"/>
        </a:accent2>
        <a:accent3>
          <a:srgbClr val="FFFFFF"/>
        </a:accent3>
        <a:accent4>
          <a:srgbClr val="000000"/>
        </a:accent4>
        <a:accent5>
          <a:srgbClr val="FFFFFF"/>
        </a:accent5>
        <a:accent6>
          <a:srgbClr val="0483B5"/>
        </a:accent6>
        <a:hlink>
          <a:srgbClr val="0591C8"/>
        </a:hlink>
        <a:folHlink>
          <a:srgbClr val="0591C8"/>
        </a:folHlink>
      </a:clrScheme>
      <a:clrMap bg1="lt1" tx1="dk1" bg2="lt2" tx2="dk2" accent1="accent1" accent2="accent2" accent3="accent3" accent4="accent4" accent5="accent5" accent6="accent6" hlink="hlink" folHlink="folHlink"/>
    </a:extraClrScheme>
    <a:extraClrScheme>
      <a:clrScheme name="MaxPlanckInnovation_Master_061108 8">
        <a:dk1>
          <a:srgbClr val="000000"/>
        </a:dk1>
        <a:lt1>
          <a:srgbClr val="FFFFFF"/>
        </a:lt1>
        <a:dk2>
          <a:srgbClr val="660033"/>
        </a:dk2>
        <a:lt2>
          <a:srgbClr val="666666"/>
        </a:lt2>
        <a:accent1>
          <a:srgbClr val="FFFFFF"/>
        </a:accent1>
        <a:accent2>
          <a:srgbClr val="6C164D"/>
        </a:accent2>
        <a:accent3>
          <a:srgbClr val="FFFFFF"/>
        </a:accent3>
        <a:accent4>
          <a:srgbClr val="000000"/>
        </a:accent4>
        <a:accent5>
          <a:srgbClr val="FFFFFF"/>
        </a:accent5>
        <a:accent6>
          <a:srgbClr val="611345"/>
        </a:accent6>
        <a:hlink>
          <a:srgbClr val="0591C8"/>
        </a:hlink>
        <a:folHlink>
          <a:srgbClr val="0591C8"/>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1_MaxPlanckInnovation_Master_061108 3">
    <a:dk1>
      <a:srgbClr val="000000"/>
    </a:dk1>
    <a:lt1>
      <a:srgbClr val="FFFFFF"/>
    </a:lt1>
    <a:dk2>
      <a:srgbClr val="660033"/>
    </a:dk2>
    <a:lt2>
      <a:srgbClr val="666666"/>
    </a:lt2>
    <a:accent1>
      <a:srgbClr val="EBE8DA"/>
    </a:accent1>
    <a:accent2>
      <a:srgbClr val="F8AA00"/>
    </a:accent2>
    <a:accent3>
      <a:srgbClr val="FFFFFF"/>
    </a:accent3>
    <a:accent4>
      <a:srgbClr val="000000"/>
    </a:accent4>
    <a:accent5>
      <a:srgbClr val="F3F2EA"/>
    </a:accent5>
    <a:accent6>
      <a:srgbClr val="E19A00"/>
    </a:accent6>
    <a:hlink>
      <a:srgbClr val="2A75D0"/>
    </a:hlink>
    <a:folHlink>
      <a:srgbClr val="690F53"/>
    </a:folHlink>
  </a:clrScheme>
</a:themeOverride>
</file>

<file path=ppt/theme/themeOverride2.xml><?xml version="1.0" encoding="utf-8"?>
<a:themeOverride xmlns:a="http://schemas.openxmlformats.org/drawingml/2006/main">
  <a:clrScheme name="Standarddesign 1">
    <a:dk1>
      <a:srgbClr val="000000"/>
    </a:dk1>
    <a:lt1>
      <a:srgbClr val="FFFFFF"/>
    </a:lt1>
    <a:dk2>
      <a:srgbClr val="660033"/>
    </a:dk2>
    <a:lt2>
      <a:srgbClr val="777777"/>
    </a:lt2>
    <a:accent1>
      <a:srgbClr val="E8E8E8"/>
    </a:accent1>
    <a:accent2>
      <a:srgbClr val="139AED"/>
    </a:accent2>
    <a:accent3>
      <a:srgbClr val="FFFFFF"/>
    </a:accent3>
    <a:accent4>
      <a:srgbClr val="000000"/>
    </a:accent4>
    <a:accent5>
      <a:srgbClr val="F2F2F2"/>
    </a:accent5>
    <a:accent6>
      <a:srgbClr val="108BD7"/>
    </a:accent6>
    <a:hlink>
      <a:srgbClr val="CCB400"/>
    </a:hlink>
    <a:folHlink>
      <a:srgbClr val="047C8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090107_MPCD1_meeting</Template>
  <TotalTime>0</TotalTime>
  <Words>1153</Words>
  <Application>Microsoft Office PowerPoint</Application>
  <PresentationFormat>Benutzerdefiniert</PresentationFormat>
  <Paragraphs>458</Paragraphs>
  <Slides>1</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3" baseType="lpstr">
      <vt:lpstr>20080922_powerpoint_LDC_template</vt:lpstr>
      <vt:lpstr>Bitmap Image</vt:lpstr>
      <vt:lpstr>Folie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Janeike.eickhoff</dc:creator>
  <cp:lastModifiedBy>Janeike.Eickhoff</cp:lastModifiedBy>
  <cp:revision>48</cp:revision>
  <dcterms:created xsi:type="dcterms:W3CDTF">2009-07-14T15:24:17Z</dcterms:created>
  <dcterms:modified xsi:type="dcterms:W3CDTF">2011-07-14T12:42:06Z</dcterms:modified>
</cp:coreProperties>
</file>